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BM Hanna" panose="020B0604020202020204" charset="-127"/>
      <p:regular r:id="rId18"/>
    </p:embeddedFont>
    <p:embeddedFont>
      <p:font typeface="Abril Fatface" panose="02000503000000020003" pitchFamily="2" charset="-18"/>
      <p:regular r:id="rId19"/>
    </p:embeddedFont>
    <p:embeddedFont>
      <p:font typeface="Canva Sans" panose="020B0604020202020204" charset="0"/>
      <p:regular r:id="rId20"/>
    </p:embeddedFont>
    <p:embeddedFont>
      <p:font typeface="Canva Sans Bold" panose="020B0604020202020204" charset="0"/>
      <p:regular r:id="rId21"/>
    </p:embeddedFont>
    <p:embeddedFont>
      <p:font typeface="Montserrat Bold" panose="020B0604020202020204" charset="-18"/>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7.sv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7.sv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6.png"/><Relationship Id="rId5" Type="http://schemas.openxmlformats.org/officeDocument/2006/relationships/image" Target="../media/image38.png"/><Relationship Id="rId10" Type="http://schemas.openxmlformats.org/officeDocument/2006/relationships/image" Target="../media/image41.svg"/><Relationship Id="rId4" Type="http://schemas.openxmlformats.org/officeDocument/2006/relationships/image" Target="../media/image29.sv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9.svg"/><Relationship Id="rId4" Type="http://schemas.openxmlformats.org/officeDocument/2006/relationships/image" Target="../media/image43.sv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6.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16.png"/><Relationship Id="rId5" Type="http://schemas.openxmlformats.org/officeDocument/2006/relationships/image" Target="../media/image50.png"/><Relationship Id="rId15" Type="http://schemas.openxmlformats.org/officeDocument/2006/relationships/image" Target="../media/image8.png"/><Relationship Id="rId10" Type="http://schemas.openxmlformats.org/officeDocument/2006/relationships/image" Target="../media/image41.svg"/><Relationship Id="rId4" Type="http://schemas.openxmlformats.org/officeDocument/2006/relationships/image" Target="../media/image49.svg"/><Relationship Id="rId9" Type="http://schemas.openxmlformats.org/officeDocument/2006/relationships/image" Target="../media/image40.png"/><Relationship Id="rId1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5.sv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4.png"/><Relationship Id="rId3"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13.svg"/><Relationship Id="rId4" Type="http://schemas.openxmlformats.org/officeDocument/2006/relationships/image" Target="../media/image29.svg"/><Relationship Id="rId9" Type="http://schemas.openxmlformats.org/officeDocument/2006/relationships/image" Target="../media/image12.png"/><Relationship Id="rId1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7.svg"/><Relationship Id="rId4" Type="http://schemas.openxmlformats.org/officeDocument/2006/relationships/image" Target="../media/image35.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6.png"/><Relationship Id="rId5" Type="http://schemas.openxmlformats.org/officeDocument/2006/relationships/image" Target="../media/image38.png"/><Relationship Id="rId10" Type="http://schemas.openxmlformats.org/officeDocument/2006/relationships/image" Target="../media/image41.svg"/><Relationship Id="rId4" Type="http://schemas.openxmlformats.org/officeDocument/2006/relationships/image" Target="../media/image29.sv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9.svg"/><Relationship Id="rId4" Type="http://schemas.openxmlformats.org/officeDocument/2006/relationships/image" Target="../media/image43.sv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6.png"/><Relationship Id="rId7"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TextBox 3"/>
          <p:cNvSpPr txBox="1"/>
          <p:nvPr/>
        </p:nvSpPr>
        <p:spPr>
          <a:xfrm>
            <a:off x="3472477" y="2899792"/>
            <a:ext cx="12296817" cy="2014856"/>
          </a:xfrm>
          <a:prstGeom prst="rect">
            <a:avLst/>
          </a:prstGeom>
        </p:spPr>
        <p:txBody>
          <a:bodyPr lIns="0" tIns="0" rIns="0" bIns="0" rtlCol="0" anchor="t">
            <a:spAutoFit/>
          </a:bodyPr>
          <a:lstStyle/>
          <a:p>
            <a:pPr marL="0" lvl="0" indent="0" algn="ctr">
              <a:lnSpc>
                <a:spcPts val="7760"/>
              </a:lnSpc>
              <a:spcBef>
                <a:spcPct val="0"/>
              </a:spcBef>
            </a:pPr>
            <a:r>
              <a:rPr lang="en-US" sz="8000" b="1">
                <a:solidFill>
                  <a:srgbClr val="FFFFFF"/>
                </a:solidFill>
                <a:latin typeface="Montserrat Bold"/>
                <a:ea typeface="Montserrat Bold"/>
                <a:cs typeface="Montserrat Bold"/>
                <a:sym typeface="Montserrat Bold"/>
              </a:rPr>
              <a:t>INSTRUMENTELE AI ÎN EDUCAȚIA ADULȚILOR</a:t>
            </a:r>
          </a:p>
        </p:txBody>
      </p:sp>
      <p:sp>
        <p:nvSpPr>
          <p:cNvPr id="4" name="Freeform 4"/>
          <p:cNvSpPr/>
          <p:nvPr/>
        </p:nvSpPr>
        <p:spPr>
          <a:xfrm>
            <a:off x="13833448" y="3623692"/>
            <a:ext cx="6046314" cy="6969814"/>
          </a:xfrm>
          <a:custGeom>
            <a:avLst/>
            <a:gdLst/>
            <a:ahLst/>
            <a:cxnLst/>
            <a:rect l="l" t="t" r="r" b="b"/>
            <a:pathLst>
              <a:path w="6046314" h="6969814">
                <a:moveTo>
                  <a:pt x="0" y="0"/>
                </a:moveTo>
                <a:lnTo>
                  <a:pt x="6046314" y="0"/>
                </a:lnTo>
                <a:lnTo>
                  <a:pt x="6046314" y="6969815"/>
                </a:lnTo>
                <a:lnTo>
                  <a:pt x="0" y="69698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5863095" y="5752848"/>
            <a:ext cx="6561811" cy="1212850"/>
            <a:chOff x="0" y="0"/>
            <a:chExt cx="1728214" cy="319434"/>
          </a:xfrm>
        </p:grpSpPr>
        <p:sp>
          <p:nvSpPr>
            <p:cNvPr id="6" name="Freeform 6"/>
            <p:cNvSpPr/>
            <p:nvPr/>
          </p:nvSpPr>
          <p:spPr>
            <a:xfrm>
              <a:off x="0" y="0"/>
              <a:ext cx="1728214" cy="319434"/>
            </a:xfrm>
            <a:custGeom>
              <a:avLst/>
              <a:gdLst/>
              <a:ahLst/>
              <a:cxnLst/>
              <a:rect l="l" t="t" r="r" b="b"/>
              <a:pathLst>
                <a:path w="1728214" h="319434">
                  <a:moveTo>
                    <a:pt x="117985" y="0"/>
                  </a:moveTo>
                  <a:lnTo>
                    <a:pt x="1610229" y="0"/>
                  </a:lnTo>
                  <a:cubicBezTo>
                    <a:pt x="1641520" y="0"/>
                    <a:pt x="1671530" y="12430"/>
                    <a:pt x="1693657" y="34557"/>
                  </a:cubicBezTo>
                  <a:cubicBezTo>
                    <a:pt x="1715783" y="56683"/>
                    <a:pt x="1728214" y="86693"/>
                    <a:pt x="1728214" y="117985"/>
                  </a:cubicBezTo>
                  <a:lnTo>
                    <a:pt x="1728214" y="201449"/>
                  </a:lnTo>
                  <a:cubicBezTo>
                    <a:pt x="1728214" y="232741"/>
                    <a:pt x="1715783" y="262751"/>
                    <a:pt x="1693657" y="284877"/>
                  </a:cubicBezTo>
                  <a:cubicBezTo>
                    <a:pt x="1671530" y="307003"/>
                    <a:pt x="1641520" y="319434"/>
                    <a:pt x="1610229" y="319434"/>
                  </a:cubicBezTo>
                  <a:lnTo>
                    <a:pt x="117985" y="319434"/>
                  </a:lnTo>
                  <a:cubicBezTo>
                    <a:pt x="86693" y="319434"/>
                    <a:pt x="56683" y="307003"/>
                    <a:pt x="34557" y="284877"/>
                  </a:cubicBezTo>
                  <a:cubicBezTo>
                    <a:pt x="12430" y="262751"/>
                    <a:pt x="0" y="232741"/>
                    <a:pt x="0" y="201449"/>
                  </a:cubicBezTo>
                  <a:lnTo>
                    <a:pt x="0" y="117985"/>
                  </a:lnTo>
                  <a:cubicBezTo>
                    <a:pt x="0" y="86693"/>
                    <a:pt x="12430" y="56683"/>
                    <a:pt x="34557" y="34557"/>
                  </a:cubicBezTo>
                  <a:cubicBezTo>
                    <a:pt x="56683" y="12430"/>
                    <a:pt x="86693" y="0"/>
                    <a:pt x="117985" y="0"/>
                  </a:cubicBezTo>
                  <a:close/>
                </a:path>
              </a:pathLst>
            </a:custGeom>
            <a:solidFill>
              <a:srgbClr val="FFCE32"/>
            </a:solidFill>
          </p:spPr>
        </p:sp>
        <p:sp>
          <p:nvSpPr>
            <p:cNvPr id="7" name="TextBox 7"/>
            <p:cNvSpPr txBox="1"/>
            <p:nvPr/>
          </p:nvSpPr>
          <p:spPr>
            <a:xfrm>
              <a:off x="0" y="-28575"/>
              <a:ext cx="1728214" cy="348009"/>
            </a:xfrm>
            <a:prstGeom prst="rect">
              <a:avLst/>
            </a:prstGeom>
          </p:spPr>
          <p:txBody>
            <a:bodyPr lIns="50800" tIns="50800" rIns="50800" bIns="50800" rtlCol="0" anchor="ctr"/>
            <a:lstStyle/>
            <a:p>
              <a:pPr algn="ctr">
                <a:lnSpc>
                  <a:spcPts val="3437"/>
                </a:lnSpc>
              </a:pPr>
              <a:endParaRPr/>
            </a:p>
          </p:txBody>
        </p:sp>
      </p:grpSp>
      <p:sp>
        <p:nvSpPr>
          <p:cNvPr id="8" name="Freeform 8"/>
          <p:cNvSpPr/>
          <p:nvPr/>
        </p:nvSpPr>
        <p:spPr>
          <a:xfrm>
            <a:off x="15292408" y="-1279629"/>
            <a:ext cx="4358880" cy="3082917"/>
          </a:xfrm>
          <a:custGeom>
            <a:avLst/>
            <a:gdLst/>
            <a:ahLst/>
            <a:cxnLst/>
            <a:rect l="l" t="t" r="r" b="b"/>
            <a:pathLst>
              <a:path w="4358880" h="3082917">
                <a:moveTo>
                  <a:pt x="0" y="0"/>
                </a:moveTo>
                <a:lnTo>
                  <a:pt x="4358881" y="0"/>
                </a:lnTo>
                <a:lnTo>
                  <a:pt x="4358881" y="3082917"/>
                </a:lnTo>
                <a:lnTo>
                  <a:pt x="0" y="30829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798693" y="-662043"/>
            <a:ext cx="4126944" cy="3294052"/>
          </a:xfrm>
          <a:custGeom>
            <a:avLst/>
            <a:gdLst/>
            <a:ahLst/>
            <a:cxnLst/>
            <a:rect l="l" t="t" r="r" b="b"/>
            <a:pathLst>
              <a:path w="4126944" h="3294052">
                <a:moveTo>
                  <a:pt x="0" y="0"/>
                </a:moveTo>
                <a:lnTo>
                  <a:pt x="4126944" y="0"/>
                </a:lnTo>
                <a:lnTo>
                  <a:pt x="4126944" y="3294052"/>
                </a:lnTo>
                <a:lnTo>
                  <a:pt x="0" y="32940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26312">
            <a:off x="-796615" y="5045557"/>
            <a:ext cx="7584413" cy="6908710"/>
          </a:xfrm>
          <a:custGeom>
            <a:avLst/>
            <a:gdLst/>
            <a:ahLst/>
            <a:cxnLst/>
            <a:rect l="l" t="t" r="r" b="b"/>
            <a:pathLst>
              <a:path w="7584413" h="6908710">
                <a:moveTo>
                  <a:pt x="0" y="0"/>
                </a:moveTo>
                <a:lnTo>
                  <a:pt x="7584413" y="0"/>
                </a:lnTo>
                <a:lnTo>
                  <a:pt x="7584413" y="6908710"/>
                </a:lnTo>
                <a:lnTo>
                  <a:pt x="0" y="69087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5863095" y="6017961"/>
            <a:ext cx="6561811" cy="1301750"/>
          </a:xfrm>
          <a:prstGeom prst="rect">
            <a:avLst/>
          </a:prstGeom>
        </p:spPr>
        <p:txBody>
          <a:bodyPr lIns="0" tIns="0" rIns="0" bIns="0" rtlCol="0" anchor="t">
            <a:spAutoFit/>
          </a:bodyPr>
          <a:lstStyle/>
          <a:p>
            <a:pPr algn="ctr">
              <a:lnSpc>
                <a:spcPts val="5199"/>
              </a:lnSpc>
            </a:pPr>
            <a:r>
              <a:rPr lang="en-US" sz="3999" b="1">
                <a:solidFill>
                  <a:srgbClr val="000000"/>
                </a:solidFill>
                <a:latin typeface="Canva Sans Bold"/>
                <a:ea typeface="Canva Sans Bold"/>
                <a:cs typeface="Canva Sans Bold"/>
                <a:sym typeface="Canva Sans Bold"/>
              </a:rPr>
              <a:t>Inovație și Transformare</a:t>
            </a:r>
          </a:p>
          <a:p>
            <a:pPr marL="0" lvl="0" indent="0" algn="ctr">
              <a:lnSpc>
                <a:spcPts val="5199"/>
              </a:lnSpc>
            </a:pPr>
            <a:endParaRPr lang="en-US" sz="3999" b="1">
              <a:solidFill>
                <a:srgbClr val="000000"/>
              </a:solidFill>
              <a:latin typeface="Canva Sans Bold"/>
              <a:ea typeface="Canva Sans Bold"/>
              <a:cs typeface="Canva Sans Bold"/>
              <a:sym typeface="Canva Sans Bold"/>
            </a:endParaRPr>
          </a:p>
        </p:txBody>
      </p:sp>
      <p:sp>
        <p:nvSpPr>
          <p:cNvPr id="12" name="TextBox 12"/>
          <p:cNvSpPr txBox="1"/>
          <p:nvPr/>
        </p:nvSpPr>
        <p:spPr>
          <a:xfrm>
            <a:off x="7044333" y="7771831"/>
            <a:ext cx="4199333" cy="981075"/>
          </a:xfrm>
          <a:prstGeom prst="rect">
            <a:avLst/>
          </a:prstGeom>
        </p:spPr>
        <p:txBody>
          <a:bodyPr lIns="0" tIns="0" rIns="0" bIns="0" rtlCol="0" anchor="t">
            <a:spAutoFit/>
          </a:bodyPr>
          <a:lstStyle/>
          <a:p>
            <a:pPr algn="ctr">
              <a:lnSpc>
                <a:spcPts val="3900"/>
              </a:lnSpc>
            </a:pPr>
            <a:r>
              <a:rPr lang="en-US" sz="3000">
                <a:solidFill>
                  <a:srgbClr val="FFFFFF"/>
                </a:solidFill>
                <a:latin typeface="Canva Sans"/>
                <a:ea typeface="Canva Sans"/>
                <a:cs typeface="Canva Sans"/>
                <a:sym typeface="Canva Sans"/>
              </a:rPr>
              <a:t>Presentation By </a:t>
            </a:r>
          </a:p>
          <a:p>
            <a:pPr marL="0" lvl="0" indent="0" algn="ctr">
              <a:lnSpc>
                <a:spcPts val="3900"/>
              </a:lnSpc>
            </a:pPr>
            <a:r>
              <a:rPr lang="en-US" sz="3000">
                <a:solidFill>
                  <a:srgbClr val="FFFFFF"/>
                </a:solidFill>
                <a:latin typeface="Canva Sans"/>
                <a:ea typeface="Canva Sans"/>
                <a:cs typeface="Canva Sans"/>
                <a:sym typeface="Canva Sans"/>
              </a:rPr>
              <a:t>RADU FLORIAN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Freeform 3"/>
          <p:cNvSpPr/>
          <p:nvPr/>
        </p:nvSpPr>
        <p:spPr>
          <a:xfrm>
            <a:off x="14641758" y="-479072"/>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57609" y="323589"/>
            <a:ext cx="4198776" cy="4114800"/>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3916876" y="6680349"/>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6" name="Group 6"/>
          <p:cNvGrpSpPr/>
          <p:nvPr/>
        </p:nvGrpSpPr>
        <p:grpSpPr>
          <a:xfrm>
            <a:off x="4220256" y="1347641"/>
            <a:ext cx="10421502" cy="8368402"/>
            <a:chOff x="0" y="0"/>
            <a:chExt cx="2744758" cy="2204024"/>
          </a:xfrm>
        </p:grpSpPr>
        <p:sp>
          <p:nvSpPr>
            <p:cNvPr id="7" name="Freeform 7"/>
            <p:cNvSpPr/>
            <p:nvPr/>
          </p:nvSpPr>
          <p:spPr>
            <a:xfrm>
              <a:off x="0" y="0"/>
              <a:ext cx="2744758" cy="2204024"/>
            </a:xfrm>
            <a:custGeom>
              <a:avLst/>
              <a:gdLst/>
              <a:ahLst/>
              <a:cxnLst/>
              <a:rect l="l" t="t" r="r" b="b"/>
              <a:pathLst>
                <a:path w="2744758" h="2204024">
                  <a:moveTo>
                    <a:pt x="31201" y="0"/>
                  </a:moveTo>
                  <a:lnTo>
                    <a:pt x="2713557" y="0"/>
                  </a:lnTo>
                  <a:cubicBezTo>
                    <a:pt x="2721832" y="0"/>
                    <a:pt x="2729768" y="3287"/>
                    <a:pt x="2735619" y="9139"/>
                  </a:cubicBezTo>
                  <a:cubicBezTo>
                    <a:pt x="2741471" y="14990"/>
                    <a:pt x="2744758" y="22926"/>
                    <a:pt x="2744758" y="31201"/>
                  </a:cubicBezTo>
                  <a:lnTo>
                    <a:pt x="2744758" y="2172823"/>
                  </a:lnTo>
                  <a:cubicBezTo>
                    <a:pt x="2744758" y="2190054"/>
                    <a:pt x="2730789" y="2204024"/>
                    <a:pt x="2713557" y="2204024"/>
                  </a:cubicBezTo>
                  <a:lnTo>
                    <a:pt x="31201" y="2204024"/>
                  </a:lnTo>
                  <a:cubicBezTo>
                    <a:pt x="13969" y="2204024"/>
                    <a:pt x="0" y="2190054"/>
                    <a:pt x="0" y="2172823"/>
                  </a:cubicBezTo>
                  <a:lnTo>
                    <a:pt x="0" y="31201"/>
                  </a:lnTo>
                  <a:cubicBezTo>
                    <a:pt x="0" y="13969"/>
                    <a:pt x="13969" y="0"/>
                    <a:pt x="31201" y="0"/>
                  </a:cubicBezTo>
                  <a:close/>
                </a:path>
              </a:pathLst>
            </a:custGeom>
            <a:solidFill>
              <a:srgbClr val="FFCE32"/>
            </a:solidFill>
          </p:spPr>
        </p:sp>
        <p:sp>
          <p:nvSpPr>
            <p:cNvPr id="8" name="TextBox 8"/>
            <p:cNvSpPr txBox="1"/>
            <p:nvPr/>
          </p:nvSpPr>
          <p:spPr>
            <a:xfrm>
              <a:off x="0" y="-57150"/>
              <a:ext cx="2744758" cy="2261174"/>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5078740" y="3908551"/>
            <a:ext cx="8838136" cy="5246564"/>
          </a:xfrm>
          <a:prstGeom prst="rect">
            <a:avLst/>
          </a:prstGeom>
        </p:spPr>
        <p:txBody>
          <a:bodyPr lIns="0" tIns="0" rIns="0" bIns="0" rtlCol="0" anchor="t">
            <a:spAutoFit/>
          </a:bodyPr>
          <a:lstStyle/>
          <a:p>
            <a:pPr algn="just">
              <a:lnSpc>
                <a:spcPts val="4103"/>
              </a:lnSpc>
            </a:pPr>
            <a:endParaRPr/>
          </a:p>
          <a:p>
            <a:pPr algn="just">
              <a:lnSpc>
                <a:spcPts val="4703"/>
              </a:lnSpc>
            </a:pPr>
            <a:r>
              <a:rPr lang="en-US" sz="3135">
                <a:solidFill>
                  <a:srgbClr val="000000"/>
                </a:solidFill>
                <a:latin typeface="Canva Sans"/>
                <a:ea typeface="Canva Sans"/>
                <a:cs typeface="Canva Sans"/>
                <a:sym typeface="Canva Sans"/>
              </a:rPr>
              <a:t>Sistemele de învățare adaptivă folosesc AI pentru a ajusta conținutul în funcție de performanța utilizatorului. Aceste aplicații pot modifica dificultatea exercițiilor sau pot oferi materiale suplimentare, asigurându-se că fiecare student progresează într-un mod care se potrivește stilului său de învățare</a:t>
            </a:r>
          </a:p>
          <a:p>
            <a:pPr algn="just">
              <a:lnSpc>
                <a:spcPts val="5031"/>
              </a:lnSpc>
            </a:pPr>
            <a:endParaRPr lang="en-US" sz="3135">
              <a:solidFill>
                <a:srgbClr val="000000"/>
              </a:solidFill>
              <a:latin typeface="Canva Sans"/>
              <a:ea typeface="Canva Sans"/>
              <a:cs typeface="Canva Sans"/>
              <a:sym typeface="Canva Sans"/>
            </a:endParaRPr>
          </a:p>
        </p:txBody>
      </p:sp>
      <p:sp>
        <p:nvSpPr>
          <p:cNvPr id="10" name="TextBox 10"/>
          <p:cNvSpPr txBox="1"/>
          <p:nvPr/>
        </p:nvSpPr>
        <p:spPr>
          <a:xfrm>
            <a:off x="5233692" y="1711678"/>
            <a:ext cx="8160829" cy="1486808"/>
          </a:xfrm>
          <a:prstGeom prst="rect">
            <a:avLst/>
          </a:prstGeom>
        </p:spPr>
        <p:txBody>
          <a:bodyPr lIns="0" tIns="0" rIns="0" bIns="0" rtlCol="0" anchor="t">
            <a:spAutoFit/>
          </a:bodyPr>
          <a:lstStyle/>
          <a:p>
            <a:pPr algn="ctr">
              <a:lnSpc>
                <a:spcPts val="5723"/>
              </a:lnSpc>
            </a:pPr>
            <a:r>
              <a:rPr lang="en-US" sz="5900" b="1">
                <a:solidFill>
                  <a:srgbClr val="000000"/>
                </a:solidFill>
                <a:latin typeface="Canva Sans Bold"/>
                <a:ea typeface="Canva Sans Bold"/>
                <a:cs typeface="Canva Sans Bold"/>
                <a:sym typeface="Canva Sans Bold"/>
              </a:rPr>
              <a:t>APLICAȚII DE ÎNVĂȚARE ADAPTIVĂ</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Freeform 3"/>
          <p:cNvSpPr/>
          <p:nvPr/>
        </p:nvSpPr>
        <p:spPr>
          <a:xfrm>
            <a:off x="14641758" y="-479072"/>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357609" y="323589"/>
            <a:ext cx="4198776" cy="4114800"/>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3916876" y="6680349"/>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6" name="Group 6"/>
          <p:cNvGrpSpPr/>
          <p:nvPr/>
        </p:nvGrpSpPr>
        <p:grpSpPr>
          <a:xfrm>
            <a:off x="4220256" y="1347641"/>
            <a:ext cx="10421502" cy="8368402"/>
            <a:chOff x="0" y="0"/>
            <a:chExt cx="2744758" cy="2204024"/>
          </a:xfrm>
        </p:grpSpPr>
        <p:sp>
          <p:nvSpPr>
            <p:cNvPr id="7" name="Freeform 7"/>
            <p:cNvSpPr/>
            <p:nvPr/>
          </p:nvSpPr>
          <p:spPr>
            <a:xfrm>
              <a:off x="0" y="0"/>
              <a:ext cx="2744758" cy="2204024"/>
            </a:xfrm>
            <a:custGeom>
              <a:avLst/>
              <a:gdLst/>
              <a:ahLst/>
              <a:cxnLst/>
              <a:rect l="l" t="t" r="r" b="b"/>
              <a:pathLst>
                <a:path w="2744758" h="2204024">
                  <a:moveTo>
                    <a:pt x="31201" y="0"/>
                  </a:moveTo>
                  <a:lnTo>
                    <a:pt x="2713557" y="0"/>
                  </a:lnTo>
                  <a:cubicBezTo>
                    <a:pt x="2721832" y="0"/>
                    <a:pt x="2729768" y="3287"/>
                    <a:pt x="2735619" y="9139"/>
                  </a:cubicBezTo>
                  <a:cubicBezTo>
                    <a:pt x="2741471" y="14990"/>
                    <a:pt x="2744758" y="22926"/>
                    <a:pt x="2744758" y="31201"/>
                  </a:cubicBezTo>
                  <a:lnTo>
                    <a:pt x="2744758" y="2172823"/>
                  </a:lnTo>
                  <a:cubicBezTo>
                    <a:pt x="2744758" y="2190054"/>
                    <a:pt x="2730789" y="2204024"/>
                    <a:pt x="2713557" y="2204024"/>
                  </a:cubicBezTo>
                  <a:lnTo>
                    <a:pt x="31201" y="2204024"/>
                  </a:lnTo>
                  <a:cubicBezTo>
                    <a:pt x="13969" y="2204024"/>
                    <a:pt x="0" y="2190054"/>
                    <a:pt x="0" y="2172823"/>
                  </a:cubicBezTo>
                  <a:lnTo>
                    <a:pt x="0" y="31201"/>
                  </a:lnTo>
                  <a:cubicBezTo>
                    <a:pt x="0" y="13969"/>
                    <a:pt x="13969" y="0"/>
                    <a:pt x="31201" y="0"/>
                  </a:cubicBezTo>
                  <a:close/>
                </a:path>
              </a:pathLst>
            </a:custGeom>
            <a:solidFill>
              <a:srgbClr val="FFCE32"/>
            </a:solidFill>
          </p:spPr>
        </p:sp>
        <p:sp>
          <p:nvSpPr>
            <p:cNvPr id="8" name="TextBox 8"/>
            <p:cNvSpPr txBox="1"/>
            <p:nvPr/>
          </p:nvSpPr>
          <p:spPr>
            <a:xfrm>
              <a:off x="0" y="-57150"/>
              <a:ext cx="2744758" cy="2261174"/>
            </a:xfrm>
            <a:prstGeom prst="rect">
              <a:avLst/>
            </a:prstGeom>
          </p:spPr>
          <p:txBody>
            <a:bodyPr lIns="50800" tIns="50800" rIns="50800" bIns="50800" rtlCol="0" anchor="ctr"/>
            <a:lstStyle/>
            <a:p>
              <a:pPr algn="ctr">
                <a:lnSpc>
                  <a:spcPts val="3499"/>
                </a:lnSpc>
              </a:pPr>
              <a:endParaRPr/>
            </a:p>
          </p:txBody>
        </p:sp>
      </p:grpSp>
      <p:sp>
        <p:nvSpPr>
          <p:cNvPr id="9" name="TextBox 9"/>
          <p:cNvSpPr txBox="1"/>
          <p:nvPr/>
        </p:nvSpPr>
        <p:spPr>
          <a:xfrm>
            <a:off x="4817562" y="3317830"/>
            <a:ext cx="9563018" cy="5419919"/>
          </a:xfrm>
          <a:prstGeom prst="rect">
            <a:avLst/>
          </a:prstGeom>
        </p:spPr>
        <p:txBody>
          <a:bodyPr lIns="0" tIns="0" rIns="0" bIns="0" rtlCol="0" anchor="t">
            <a:spAutoFit/>
          </a:bodyPr>
          <a:lstStyle/>
          <a:p>
            <a:pPr algn="just">
              <a:lnSpc>
                <a:spcPts val="4703"/>
              </a:lnSpc>
            </a:pPr>
            <a:endParaRPr/>
          </a:p>
          <a:p>
            <a:pPr algn="just">
              <a:lnSpc>
                <a:spcPts val="4703"/>
              </a:lnSpc>
            </a:pPr>
            <a:r>
              <a:rPr lang="en-US" sz="3135">
                <a:solidFill>
                  <a:srgbClr val="000000"/>
                </a:solidFill>
                <a:latin typeface="Canva Sans"/>
                <a:ea typeface="Canva Sans"/>
                <a:cs typeface="Canva Sans"/>
                <a:sym typeface="Canva Sans"/>
              </a:rPr>
              <a:t>Deși nu este exclusiv AI, tehnologiile de realitate virtuală (VR) și augmentată (AR) pot fi combinate cu AI pentru a crea experiențe de învățare imersive. Aceste instrumente pot fi folosite pentru simulări de situații din viața reală, oferind adulților oportunitatea de a aplica cunoștințele într-un mediu controlat.</a:t>
            </a:r>
          </a:p>
          <a:p>
            <a:pPr algn="just">
              <a:lnSpc>
                <a:spcPts val="5781"/>
              </a:lnSpc>
            </a:pPr>
            <a:endParaRPr lang="en-US" sz="3135">
              <a:solidFill>
                <a:srgbClr val="000000"/>
              </a:solidFill>
              <a:latin typeface="Canva Sans"/>
              <a:ea typeface="Canva Sans"/>
              <a:cs typeface="Canva Sans"/>
              <a:sym typeface="Canva Sans"/>
            </a:endParaRPr>
          </a:p>
        </p:txBody>
      </p:sp>
      <p:sp>
        <p:nvSpPr>
          <p:cNvPr id="10" name="TextBox 10"/>
          <p:cNvSpPr txBox="1"/>
          <p:nvPr/>
        </p:nvSpPr>
        <p:spPr>
          <a:xfrm>
            <a:off x="5233692" y="1711678"/>
            <a:ext cx="8160829" cy="1486808"/>
          </a:xfrm>
          <a:prstGeom prst="rect">
            <a:avLst/>
          </a:prstGeom>
        </p:spPr>
        <p:txBody>
          <a:bodyPr lIns="0" tIns="0" rIns="0" bIns="0" rtlCol="0" anchor="t">
            <a:spAutoFit/>
          </a:bodyPr>
          <a:lstStyle/>
          <a:p>
            <a:pPr algn="ctr">
              <a:lnSpc>
                <a:spcPts val="5723"/>
              </a:lnSpc>
            </a:pPr>
            <a:r>
              <a:rPr lang="en-US" sz="5900" b="1">
                <a:solidFill>
                  <a:srgbClr val="000000"/>
                </a:solidFill>
                <a:latin typeface="Canva Sans Bold"/>
                <a:ea typeface="Canva Sans Bold"/>
                <a:cs typeface="Canva Sans Bold"/>
                <a:sym typeface="Canva Sans Bold"/>
              </a:rPr>
              <a:t>REALITATE VIRTUALĂ ȘI AUGMENTATĂ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grpSp>
        <p:nvGrpSpPr>
          <p:cNvPr id="3" name="Group 3"/>
          <p:cNvGrpSpPr/>
          <p:nvPr/>
        </p:nvGrpSpPr>
        <p:grpSpPr>
          <a:xfrm>
            <a:off x="7866158" y="1028700"/>
            <a:ext cx="9393142" cy="9865952"/>
            <a:chOff x="0" y="0"/>
            <a:chExt cx="2473914" cy="2598440"/>
          </a:xfrm>
        </p:grpSpPr>
        <p:sp>
          <p:nvSpPr>
            <p:cNvPr id="4" name="Freeform 4"/>
            <p:cNvSpPr/>
            <p:nvPr/>
          </p:nvSpPr>
          <p:spPr>
            <a:xfrm>
              <a:off x="0" y="0"/>
              <a:ext cx="2473914" cy="2598440"/>
            </a:xfrm>
            <a:custGeom>
              <a:avLst/>
              <a:gdLst/>
              <a:ahLst/>
              <a:cxnLst/>
              <a:rect l="l" t="t" r="r" b="b"/>
              <a:pathLst>
                <a:path w="2473914" h="2598440">
                  <a:moveTo>
                    <a:pt x="34617" y="0"/>
                  </a:moveTo>
                  <a:lnTo>
                    <a:pt x="2439297" y="0"/>
                  </a:lnTo>
                  <a:cubicBezTo>
                    <a:pt x="2458415" y="0"/>
                    <a:pt x="2473914" y="15498"/>
                    <a:pt x="2473914" y="34617"/>
                  </a:cubicBezTo>
                  <a:lnTo>
                    <a:pt x="2473914" y="2563823"/>
                  </a:lnTo>
                  <a:cubicBezTo>
                    <a:pt x="2473914" y="2582942"/>
                    <a:pt x="2458415" y="2598440"/>
                    <a:pt x="2439297" y="2598440"/>
                  </a:cubicBezTo>
                  <a:lnTo>
                    <a:pt x="34617" y="2598440"/>
                  </a:lnTo>
                  <a:cubicBezTo>
                    <a:pt x="15498" y="2598440"/>
                    <a:pt x="0" y="2582942"/>
                    <a:pt x="0" y="2563823"/>
                  </a:cubicBezTo>
                  <a:lnTo>
                    <a:pt x="0" y="34617"/>
                  </a:lnTo>
                  <a:cubicBezTo>
                    <a:pt x="0" y="15498"/>
                    <a:pt x="15498" y="0"/>
                    <a:pt x="34617" y="0"/>
                  </a:cubicBezTo>
                  <a:close/>
                </a:path>
              </a:pathLst>
            </a:custGeom>
            <a:solidFill>
              <a:srgbClr val="FFCE32"/>
            </a:solidFill>
          </p:spPr>
        </p:sp>
        <p:sp>
          <p:nvSpPr>
            <p:cNvPr id="5" name="TextBox 5"/>
            <p:cNvSpPr txBox="1"/>
            <p:nvPr/>
          </p:nvSpPr>
          <p:spPr>
            <a:xfrm>
              <a:off x="0" y="-57150"/>
              <a:ext cx="2473914" cy="265559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flipH="1">
            <a:off x="-514876" y="-476841"/>
            <a:ext cx="5252464" cy="5620341"/>
          </a:xfrm>
          <a:custGeom>
            <a:avLst/>
            <a:gdLst/>
            <a:ahLst/>
            <a:cxnLst/>
            <a:rect l="l" t="t" r="r" b="b"/>
            <a:pathLst>
              <a:path w="5252464" h="5620341">
                <a:moveTo>
                  <a:pt x="5252465" y="0"/>
                </a:moveTo>
                <a:lnTo>
                  <a:pt x="0" y="0"/>
                </a:lnTo>
                <a:lnTo>
                  <a:pt x="0" y="5620341"/>
                </a:lnTo>
                <a:lnTo>
                  <a:pt x="5252465" y="5620341"/>
                </a:lnTo>
                <a:lnTo>
                  <a:pt x="525246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8905129" y="9040148"/>
            <a:ext cx="7315200" cy="1981754"/>
          </a:xfrm>
          <a:custGeom>
            <a:avLst/>
            <a:gdLst/>
            <a:ahLst/>
            <a:cxnLst/>
            <a:rect l="l" t="t" r="r" b="b"/>
            <a:pathLst>
              <a:path w="7315200" h="1981754">
                <a:moveTo>
                  <a:pt x="0" y="0"/>
                </a:moveTo>
                <a:lnTo>
                  <a:pt x="7315200" y="0"/>
                </a:lnTo>
                <a:lnTo>
                  <a:pt x="7315200" y="1981754"/>
                </a:lnTo>
                <a:lnTo>
                  <a:pt x="0" y="198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5130811" y="-476841"/>
            <a:ext cx="4826211" cy="4220741"/>
          </a:xfrm>
          <a:custGeom>
            <a:avLst/>
            <a:gdLst/>
            <a:ahLst/>
            <a:cxnLst/>
            <a:rect l="l" t="t" r="r" b="b"/>
            <a:pathLst>
              <a:path w="4826211" h="4220741">
                <a:moveTo>
                  <a:pt x="0" y="0"/>
                </a:moveTo>
                <a:lnTo>
                  <a:pt x="4826211" y="0"/>
                </a:lnTo>
                <a:lnTo>
                  <a:pt x="4826211" y="4220741"/>
                </a:lnTo>
                <a:lnTo>
                  <a:pt x="0" y="42207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flipH="1">
            <a:off x="1028700" y="3233716"/>
            <a:ext cx="7417778" cy="8276460"/>
          </a:xfrm>
          <a:custGeom>
            <a:avLst/>
            <a:gdLst/>
            <a:ahLst/>
            <a:cxnLst/>
            <a:rect l="l" t="t" r="r" b="b"/>
            <a:pathLst>
              <a:path w="7417778" h="8276460">
                <a:moveTo>
                  <a:pt x="7417778" y="0"/>
                </a:moveTo>
                <a:lnTo>
                  <a:pt x="0" y="0"/>
                </a:lnTo>
                <a:lnTo>
                  <a:pt x="0" y="8276460"/>
                </a:lnTo>
                <a:lnTo>
                  <a:pt x="7417778" y="8276460"/>
                </a:lnTo>
                <a:lnTo>
                  <a:pt x="7417778"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flipH="1">
            <a:off x="5809230" y="3430608"/>
            <a:ext cx="2431158" cy="1940506"/>
          </a:xfrm>
          <a:custGeom>
            <a:avLst/>
            <a:gdLst/>
            <a:ahLst/>
            <a:cxnLst/>
            <a:rect l="l" t="t" r="r" b="b"/>
            <a:pathLst>
              <a:path w="2431158" h="1940506">
                <a:moveTo>
                  <a:pt x="2431159" y="0"/>
                </a:moveTo>
                <a:lnTo>
                  <a:pt x="0" y="0"/>
                </a:lnTo>
                <a:lnTo>
                  <a:pt x="0" y="1940507"/>
                </a:lnTo>
                <a:lnTo>
                  <a:pt x="2431159" y="1940507"/>
                </a:lnTo>
                <a:lnTo>
                  <a:pt x="2431159"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TextBox 11"/>
          <p:cNvSpPr txBox="1"/>
          <p:nvPr/>
        </p:nvSpPr>
        <p:spPr>
          <a:xfrm>
            <a:off x="8059500" y="1181100"/>
            <a:ext cx="9041355" cy="3319925"/>
          </a:xfrm>
          <a:prstGeom prst="rect">
            <a:avLst/>
          </a:prstGeom>
        </p:spPr>
        <p:txBody>
          <a:bodyPr lIns="0" tIns="0" rIns="0" bIns="0" rtlCol="0" anchor="t">
            <a:spAutoFit/>
          </a:bodyPr>
          <a:lstStyle/>
          <a:p>
            <a:pPr algn="ctr">
              <a:lnSpc>
                <a:spcPts val="6499"/>
              </a:lnSpc>
            </a:pPr>
            <a:r>
              <a:rPr lang="en-US" sz="6700" b="1">
                <a:solidFill>
                  <a:srgbClr val="000000"/>
                </a:solidFill>
                <a:latin typeface="Canva Sans Bold"/>
                <a:ea typeface="Canva Sans Bold"/>
                <a:cs typeface="Canva Sans Bold"/>
                <a:sym typeface="Canva Sans Bold"/>
              </a:rPr>
              <a:t>BENEFICIILE AI ÎN EDUCAȚIA ADULȚILOR</a:t>
            </a:r>
          </a:p>
          <a:p>
            <a:pPr algn="ctr">
              <a:lnSpc>
                <a:spcPts val="6499"/>
              </a:lnSpc>
            </a:pPr>
            <a:endParaRPr lang="en-US" sz="6700" b="1">
              <a:solidFill>
                <a:srgbClr val="000000"/>
              </a:solidFill>
              <a:latin typeface="Canva Sans Bold"/>
              <a:ea typeface="Canva Sans Bold"/>
              <a:cs typeface="Canva Sans Bold"/>
              <a:sym typeface="Canva Sans Bold"/>
            </a:endParaRPr>
          </a:p>
        </p:txBody>
      </p:sp>
      <p:sp>
        <p:nvSpPr>
          <p:cNvPr id="12" name="TextBox 12"/>
          <p:cNvSpPr txBox="1"/>
          <p:nvPr/>
        </p:nvSpPr>
        <p:spPr>
          <a:xfrm>
            <a:off x="8404839" y="3875317"/>
            <a:ext cx="8315780" cy="5030940"/>
          </a:xfrm>
          <a:prstGeom prst="rect">
            <a:avLst/>
          </a:prstGeom>
        </p:spPr>
        <p:txBody>
          <a:bodyPr lIns="0" tIns="0" rIns="0" bIns="0" rtlCol="0" anchor="t">
            <a:spAutoFit/>
          </a:bodyPr>
          <a:lstStyle/>
          <a:p>
            <a:pPr marL="637840" lvl="1" indent="-318920" algn="just">
              <a:lnSpc>
                <a:spcPts val="4431"/>
              </a:lnSpc>
              <a:buFont typeface="Arial"/>
              <a:buChar char="•"/>
            </a:pPr>
            <a:r>
              <a:rPr lang="en-US" sz="2954">
                <a:solidFill>
                  <a:srgbClr val="000000"/>
                </a:solidFill>
                <a:latin typeface="Canva Sans"/>
                <a:ea typeface="Canva Sans"/>
                <a:cs typeface="Canva Sans"/>
                <a:sym typeface="Canva Sans"/>
              </a:rPr>
              <a:t>Accesibilitate Îmbunătățită</a:t>
            </a:r>
          </a:p>
          <a:p>
            <a:pPr marL="637840" lvl="1" indent="-318920" algn="just">
              <a:lnSpc>
                <a:spcPts val="4431"/>
              </a:lnSpc>
              <a:buFont typeface="Arial"/>
              <a:buChar char="•"/>
            </a:pPr>
            <a:r>
              <a:rPr lang="en-US" sz="2954">
                <a:solidFill>
                  <a:srgbClr val="000000"/>
                </a:solidFill>
                <a:latin typeface="Canva Sans"/>
                <a:ea typeface="Canva Sans"/>
                <a:cs typeface="Canva Sans"/>
                <a:sym typeface="Canva Sans"/>
              </a:rPr>
              <a:t>Personalizare a Experienței de Învățare</a:t>
            </a:r>
          </a:p>
          <a:p>
            <a:pPr marL="637840" lvl="1" indent="-318920" algn="just">
              <a:lnSpc>
                <a:spcPts val="4431"/>
              </a:lnSpc>
              <a:buFont typeface="Arial"/>
              <a:buChar char="•"/>
            </a:pPr>
            <a:r>
              <a:rPr lang="en-US" sz="2954">
                <a:solidFill>
                  <a:srgbClr val="000000"/>
                </a:solidFill>
                <a:latin typeface="Canva Sans"/>
                <a:ea typeface="Canva Sans"/>
                <a:cs typeface="Canva Sans"/>
                <a:sym typeface="Canva Sans"/>
              </a:rPr>
              <a:t>Feedback Instantaneu</a:t>
            </a:r>
          </a:p>
          <a:p>
            <a:pPr marL="637840" lvl="1" indent="-318920" algn="just">
              <a:lnSpc>
                <a:spcPts val="4431"/>
              </a:lnSpc>
              <a:buFont typeface="Arial"/>
              <a:buChar char="•"/>
            </a:pPr>
            <a:r>
              <a:rPr lang="en-US" sz="2954">
                <a:solidFill>
                  <a:srgbClr val="000000"/>
                </a:solidFill>
                <a:latin typeface="Canva Sans"/>
                <a:ea typeface="Canva Sans"/>
                <a:cs typeface="Canva Sans"/>
                <a:sym typeface="Canva Sans"/>
              </a:rPr>
              <a:t>Flexibilitate și Autonomie</a:t>
            </a:r>
          </a:p>
          <a:p>
            <a:pPr marL="637840" lvl="1" indent="-318920" algn="just">
              <a:lnSpc>
                <a:spcPts val="4431"/>
              </a:lnSpc>
              <a:buFont typeface="Arial"/>
              <a:buChar char="•"/>
            </a:pPr>
            <a:r>
              <a:rPr lang="en-US" sz="2954">
                <a:solidFill>
                  <a:srgbClr val="000000"/>
                </a:solidFill>
                <a:latin typeface="Canva Sans"/>
                <a:ea typeface="Canva Sans"/>
                <a:cs typeface="Canva Sans"/>
                <a:sym typeface="Canva Sans"/>
              </a:rPr>
              <a:t>Îmbunătățirea Eficienței Instruirii</a:t>
            </a:r>
          </a:p>
          <a:p>
            <a:pPr marL="637840" lvl="1" indent="-318920" algn="just">
              <a:lnSpc>
                <a:spcPts val="4431"/>
              </a:lnSpc>
              <a:buFont typeface="Arial"/>
              <a:buChar char="•"/>
            </a:pPr>
            <a:r>
              <a:rPr lang="en-US" sz="2954">
                <a:solidFill>
                  <a:srgbClr val="000000"/>
                </a:solidFill>
                <a:latin typeface="Canva Sans"/>
                <a:ea typeface="Canva Sans"/>
                <a:cs typeface="Canva Sans"/>
                <a:sym typeface="Canva Sans"/>
              </a:rPr>
              <a:t>Suport Continu</a:t>
            </a:r>
          </a:p>
          <a:p>
            <a:pPr marL="637840" lvl="1" indent="-318920" algn="just">
              <a:lnSpc>
                <a:spcPts val="4431"/>
              </a:lnSpc>
              <a:buFont typeface="Arial"/>
              <a:buChar char="•"/>
            </a:pPr>
            <a:r>
              <a:rPr lang="en-US" sz="2954">
                <a:solidFill>
                  <a:srgbClr val="000000"/>
                </a:solidFill>
                <a:latin typeface="Canva Sans"/>
                <a:ea typeface="Canva Sans"/>
                <a:cs typeface="Canva Sans"/>
                <a:sym typeface="Canva Sans"/>
              </a:rPr>
              <a:t>Economisirea Timpului</a:t>
            </a:r>
          </a:p>
          <a:p>
            <a:pPr marL="637840" lvl="1" indent="-318920" algn="just">
              <a:lnSpc>
                <a:spcPts val="4431"/>
              </a:lnSpc>
              <a:buFont typeface="Arial"/>
              <a:buChar char="•"/>
            </a:pPr>
            <a:r>
              <a:rPr lang="en-US" sz="2954">
                <a:solidFill>
                  <a:srgbClr val="000000"/>
                </a:solidFill>
                <a:latin typeface="Canva Sans"/>
                <a:ea typeface="Canva Sans"/>
                <a:cs typeface="Canva Sans"/>
                <a:sym typeface="Canva Sans"/>
              </a:rPr>
              <a:t>Dezvoltarea Abilităților Relevante</a:t>
            </a:r>
          </a:p>
          <a:p>
            <a:pPr algn="just">
              <a:lnSpc>
                <a:spcPts val="4431"/>
              </a:lnSpc>
            </a:pPr>
            <a:endParaRPr lang="en-US" sz="2954">
              <a:solidFill>
                <a:srgbClr val="000000"/>
              </a:solidFill>
              <a:latin typeface="Canva Sans"/>
              <a:ea typeface="Canva Sans"/>
              <a:cs typeface="Canva Sans"/>
              <a:sym typeface="Canv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1028700" y="3069909"/>
            <a:ext cx="9393142" cy="7653268"/>
            <a:chOff x="0" y="0"/>
            <a:chExt cx="2473914" cy="2015676"/>
          </a:xfrm>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solidFill>
              <a:srgbClr val="FFCE32"/>
            </a:solidFill>
          </p:spPr>
        </p:sp>
        <p:sp>
          <p:nvSpPr>
            <p:cNvPr id="7" name="TextBox 7"/>
            <p:cNvSpPr txBox="1"/>
            <p:nvPr/>
          </p:nvSpPr>
          <p:spPr>
            <a:xfrm>
              <a:off x="0" y="-57150"/>
              <a:ext cx="2473914" cy="2072826"/>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753695">
            <a:off x="10106112" y="130418"/>
            <a:ext cx="3629027" cy="4674391"/>
          </a:xfrm>
          <a:custGeom>
            <a:avLst/>
            <a:gdLst/>
            <a:ahLst/>
            <a:cxnLst/>
            <a:rect l="l" t="t" r="r" b="b"/>
            <a:pathLst>
              <a:path w="3629027" h="4674391">
                <a:moveTo>
                  <a:pt x="0" y="0"/>
                </a:moveTo>
                <a:lnTo>
                  <a:pt x="3629027" y="0"/>
                </a:lnTo>
                <a:lnTo>
                  <a:pt x="3629027" y="4674391"/>
                </a:lnTo>
                <a:lnTo>
                  <a:pt x="0" y="4674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1509248" y="5202444"/>
            <a:ext cx="9777666" cy="6678306"/>
          </a:xfrm>
          <a:prstGeom prst="rect">
            <a:avLst/>
          </a:prstGeom>
        </p:spPr>
        <p:txBody>
          <a:bodyPr lIns="0" tIns="0" rIns="0" bIns="0" rtlCol="0" anchor="t">
            <a:spAutoFit/>
          </a:bodyPr>
          <a:lstStyle/>
          <a:p>
            <a:pPr marL="694419" lvl="1" indent="-347209" algn="just">
              <a:lnSpc>
                <a:spcPts val="4824"/>
              </a:lnSpc>
              <a:buFont typeface="Arial"/>
              <a:buChar char="•"/>
            </a:pPr>
            <a:r>
              <a:rPr lang="en-US" sz="3216" b="1">
                <a:solidFill>
                  <a:srgbClr val="000000"/>
                </a:solidFill>
                <a:latin typeface="Canva Sans Bold"/>
                <a:ea typeface="Canva Sans Bold"/>
                <a:cs typeface="Canva Sans Bold"/>
                <a:sym typeface="Canva Sans Bold"/>
              </a:rPr>
              <a:t>Inegalitate Digitală</a:t>
            </a:r>
          </a:p>
          <a:p>
            <a:pPr marL="694419" lvl="1" indent="-347209" algn="just">
              <a:lnSpc>
                <a:spcPts val="4824"/>
              </a:lnSpc>
              <a:buFont typeface="Arial"/>
              <a:buChar char="•"/>
            </a:pPr>
            <a:r>
              <a:rPr lang="en-US" sz="3216" b="1">
                <a:solidFill>
                  <a:srgbClr val="000000"/>
                </a:solidFill>
                <a:latin typeface="Canva Sans Bold"/>
                <a:ea typeface="Canva Sans Bold"/>
                <a:cs typeface="Canva Sans Bold"/>
                <a:sym typeface="Canva Sans Bold"/>
              </a:rPr>
              <a:t>Lipsa de Interacțiune Umană</a:t>
            </a:r>
          </a:p>
          <a:p>
            <a:pPr marL="694419" lvl="1" indent="-347209" algn="just">
              <a:lnSpc>
                <a:spcPts val="4824"/>
              </a:lnSpc>
              <a:buFont typeface="Arial"/>
              <a:buChar char="•"/>
            </a:pPr>
            <a:r>
              <a:rPr lang="en-US" sz="3216" b="1">
                <a:solidFill>
                  <a:srgbClr val="000000"/>
                </a:solidFill>
                <a:latin typeface="Canva Sans Bold"/>
                <a:ea typeface="Canva Sans Bold"/>
                <a:cs typeface="Canva Sans Bold"/>
                <a:sym typeface="Canva Sans Bold"/>
              </a:rPr>
              <a:t>Confidențialitate și Securitate a Datelor</a:t>
            </a:r>
          </a:p>
          <a:p>
            <a:pPr marL="694419" lvl="1" indent="-347209" algn="just">
              <a:lnSpc>
                <a:spcPts val="4824"/>
              </a:lnSpc>
              <a:buFont typeface="Arial"/>
              <a:buChar char="•"/>
            </a:pPr>
            <a:r>
              <a:rPr lang="en-US" sz="3216" b="1">
                <a:solidFill>
                  <a:srgbClr val="000000"/>
                </a:solidFill>
                <a:latin typeface="Canva Sans Bold"/>
                <a:ea typeface="Canva Sans Bold"/>
                <a:cs typeface="Canva Sans Bold"/>
                <a:sym typeface="Canva Sans Bold"/>
              </a:rPr>
              <a:t>Dependenta de Tehnologie</a:t>
            </a:r>
          </a:p>
          <a:p>
            <a:pPr marL="694419" lvl="1" indent="-347209" algn="just">
              <a:lnSpc>
                <a:spcPts val="4824"/>
              </a:lnSpc>
              <a:buFont typeface="Arial"/>
              <a:buChar char="•"/>
            </a:pPr>
            <a:r>
              <a:rPr lang="en-US" sz="3216" b="1">
                <a:solidFill>
                  <a:srgbClr val="000000"/>
                </a:solidFill>
                <a:latin typeface="Canva Sans Bold"/>
                <a:ea typeface="Canva Sans Bold"/>
                <a:cs typeface="Canva Sans Bold"/>
                <a:sym typeface="Canva Sans Bold"/>
              </a:rPr>
              <a:t>Adaptabilitatea Curriculumului</a:t>
            </a:r>
          </a:p>
          <a:p>
            <a:pPr marL="694419" lvl="1" indent="-347209" algn="just">
              <a:lnSpc>
                <a:spcPts val="4824"/>
              </a:lnSpc>
              <a:buFont typeface="Arial"/>
              <a:buChar char="•"/>
            </a:pPr>
            <a:r>
              <a:rPr lang="en-US" sz="3216" b="1">
                <a:solidFill>
                  <a:srgbClr val="000000"/>
                </a:solidFill>
                <a:latin typeface="Canva Sans Bold"/>
                <a:ea typeface="Canva Sans Bold"/>
                <a:cs typeface="Canva Sans Bold"/>
                <a:sym typeface="Canva Sans Bold"/>
              </a:rPr>
              <a:t>Riscuri de Bias în Algoritmi</a:t>
            </a:r>
          </a:p>
          <a:p>
            <a:pPr marL="694419" lvl="1" indent="-347209" algn="just">
              <a:lnSpc>
                <a:spcPts val="4824"/>
              </a:lnSpc>
              <a:buFont typeface="Arial"/>
              <a:buChar char="•"/>
            </a:pPr>
            <a:r>
              <a:rPr lang="en-US" sz="3216" b="1">
                <a:solidFill>
                  <a:srgbClr val="000000"/>
                </a:solidFill>
                <a:latin typeface="Canva Sans Bold"/>
                <a:ea typeface="Canva Sans Bold"/>
                <a:cs typeface="Canva Sans Bold"/>
                <a:sym typeface="Canva Sans Bold"/>
              </a:rPr>
              <a:t>Costuri de Implementare</a:t>
            </a:r>
          </a:p>
          <a:p>
            <a:pPr algn="just">
              <a:lnSpc>
                <a:spcPts val="4824"/>
              </a:lnSpc>
            </a:pPr>
            <a:endParaRPr lang="en-US" sz="3216" b="1">
              <a:solidFill>
                <a:srgbClr val="000000"/>
              </a:solidFill>
              <a:latin typeface="Canva Sans Bold"/>
              <a:ea typeface="Canva Sans Bold"/>
              <a:cs typeface="Canva Sans Bold"/>
              <a:sym typeface="Canva Sans Bold"/>
            </a:endParaRPr>
          </a:p>
          <a:p>
            <a:pPr algn="just">
              <a:lnSpc>
                <a:spcPts val="4824"/>
              </a:lnSpc>
            </a:pPr>
            <a:endParaRPr lang="en-US" sz="3216" b="1">
              <a:solidFill>
                <a:srgbClr val="000000"/>
              </a:solidFill>
              <a:latin typeface="Canva Sans Bold"/>
              <a:ea typeface="Canva Sans Bold"/>
              <a:cs typeface="Canva Sans Bold"/>
              <a:sym typeface="Canva Sans Bold"/>
            </a:endParaRPr>
          </a:p>
          <a:p>
            <a:pPr algn="just">
              <a:lnSpc>
                <a:spcPts val="4824"/>
              </a:lnSpc>
            </a:pPr>
            <a:endParaRPr lang="en-US" sz="3216" b="1">
              <a:solidFill>
                <a:srgbClr val="000000"/>
              </a:solidFill>
              <a:latin typeface="Canva Sans Bold"/>
              <a:ea typeface="Canva Sans Bold"/>
              <a:cs typeface="Canva Sans Bold"/>
              <a:sym typeface="Canva Sans Bold"/>
            </a:endParaRPr>
          </a:p>
          <a:p>
            <a:pPr algn="just">
              <a:lnSpc>
                <a:spcPts val="4824"/>
              </a:lnSpc>
            </a:pPr>
            <a:endParaRPr lang="en-US" sz="3216" b="1">
              <a:solidFill>
                <a:srgbClr val="000000"/>
              </a:solidFill>
              <a:latin typeface="Canva Sans Bold"/>
              <a:ea typeface="Canva Sans Bold"/>
              <a:cs typeface="Canva Sans Bold"/>
              <a:sym typeface="Canva Sans Bold"/>
            </a:endParaRPr>
          </a:p>
        </p:txBody>
      </p:sp>
      <p:sp>
        <p:nvSpPr>
          <p:cNvPr id="11" name="TextBox 11"/>
          <p:cNvSpPr txBox="1"/>
          <p:nvPr/>
        </p:nvSpPr>
        <p:spPr>
          <a:xfrm>
            <a:off x="1509248" y="3478916"/>
            <a:ext cx="9041355" cy="2500775"/>
          </a:xfrm>
          <a:prstGeom prst="rect">
            <a:avLst/>
          </a:prstGeom>
        </p:spPr>
        <p:txBody>
          <a:bodyPr lIns="0" tIns="0" rIns="0" bIns="0" rtlCol="0" anchor="t">
            <a:spAutoFit/>
          </a:bodyPr>
          <a:lstStyle/>
          <a:p>
            <a:pPr algn="ctr">
              <a:lnSpc>
                <a:spcPts val="6499"/>
              </a:lnSpc>
            </a:pPr>
            <a:r>
              <a:rPr lang="en-US" sz="6700" b="1">
                <a:solidFill>
                  <a:srgbClr val="000000"/>
                </a:solidFill>
                <a:latin typeface="Canva Sans Bold"/>
                <a:ea typeface="Canva Sans Bold"/>
                <a:cs typeface="Canva Sans Bold"/>
                <a:sym typeface="Canva Sans Bold"/>
              </a:rPr>
              <a:t>PROVOCĂRI ȘI LIMITĂRI</a:t>
            </a:r>
          </a:p>
          <a:p>
            <a:pPr algn="ctr">
              <a:lnSpc>
                <a:spcPts val="6499"/>
              </a:lnSpc>
            </a:pPr>
            <a:endParaRPr lang="en-US" sz="6700" b="1">
              <a:solidFill>
                <a:srgbClr val="000000"/>
              </a:solidFill>
              <a:latin typeface="Canva Sans Bold"/>
              <a:ea typeface="Canva Sans Bold"/>
              <a:cs typeface="Canva Sans Bold"/>
              <a:sym typeface="Canva Sans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TextBox 3"/>
          <p:cNvSpPr txBox="1"/>
          <p:nvPr/>
        </p:nvSpPr>
        <p:spPr>
          <a:xfrm>
            <a:off x="3926144" y="355601"/>
            <a:ext cx="10435712" cy="3759199"/>
          </a:xfrm>
          <a:prstGeom prst="rect">
            <a:avLst/>
          </a:prstGeom>
        </p:spPr>
        <p:txBody>
          <a:bodyPr lIns="0" tIns="0" rIns="0" bIns="0" rtlCol="0" anchor="t">
            <a:spAutoFit/>
          </a:bodyPr>
          <a:lstStyle/>
          <a:p>
            <a:pPr algn="ctr">
              <a:lnSpc>
                <a:spcPts val="9699"/>
              </a:lnSpc>
            </a:pPr>
            <a:r>
              <a:rPr lang="en-US" sz="9999" b="1">
                <a:solidFill>
                  <a:srgbClr val="FFFFFF"/>
                </a:solidFill>
                <a:latin typeface="Canva Sans Bold"/>
                <a:ea typeface="Canva Sans Bold"/>
                <a:cs typeface="Canva Sans Bold"/>
                <a:sym typeface="Canva Sans Bold"/>
              </a:rPr>
              <a:t>VIITORUL AI ÎN EDUCAȚIA ADULȚILOR</a:t>
            </a:r>
          </a:p>
        </p:txBody>
      </p:sp>
      <p:grpSp>
        <p:nvGrpSpPr>
          <p:cNvPr id="4" name="Group 4"/>
          <p:cNvGrpSpPr/>
          <p:nvPr/>
        </p:nvGrpSpPr>
        <p:grpSpPr>
          <a:xfrm>
            <a:off x="1028700" y="4104795"/>
            <a:ext cx="15585823" cy="5413097"/>
            <a:chOff x="0" y="0"/>
            <a:chExt cx="4104908" cy="1425672"/>
          </a:xfrm>
        </p:grpSpPr>
        <p:sp>
          <p:nvSpPr>
            <p:cNvPr id="5" name="Freeform 5"/>
            <p:cNvSpPr/>
            <p:nvPr/>
          </p:nvSpPr>
          <p:spPr>
            <a:xfrm>
              <a:off x="0" y="0"/>
              <a:ext cx="4104908" cy="1425672"/>
            </a:xfrm>
            <a:custGeom>
              <a:avLst/>
              <a:gdLst/>
              <a:ahLst/>
              <a:cxnLst/>
              <a:rect l="l" t="t" r="r" b="b"/>
              <a:pathLst>
                <a:path w="4104908" h="1425672">
                  <a:moveTo>
                    <a:pt x="20863" y="0"/>
                  </a:moveTo>
                  <a:lnTo>
                    <a:pt x="4084045" y="0"/>
                  </a:lnTo>
                  <a:cubicBezTo>
                    <a:pt x="4095567" y="0"/>
                    <a:pt x="4104908" y="9340"/>
                    <a:pt x="4104908" y="20863"/>
                  </a:cubicBezTo>
                  <a:lnTo>
                    <a:pt x="4104908" y="1404809"/>
                  </a:lnTo>
                  <a:cubicBezTo>
                    <a:pt x="4104908" y="1410342"/>
                    <a:pt x="4102710" y="1415649"/>
                    <a:pt x="4098797" y="1419561"/>
                  </a:cubicBezTo>
                  <a:cubicBezTo>
                    <a:pt x="4094885" y="1423474"/>
                    <a:pt x="4089579" y="1425672"/>
                    <a:pt x="4084045" y="1425672"/>
                  </a:cubicBezTo>
                  <a:lnTo>
                    <a:pt x="20863" y="1425672"/>
                  </a:lnTo>
                  <a:cubicBezTo>
                    <a:pt x="15329" y="1425672"/>
                    <a:pt x="10023" y="1423474"/>
                    <a:pt x="6111" y="1419561"/>
                  </a:cubicBezTo>
                  <a:cubicBezTo>
                    <a:pt x="2198" y="1415649"/>
                    <a:pt x="0" y="1410342"/>
                    <a:pt x="0" y="1404809"/>
                  </a:cubicBezTo>
                  <a:lnTo>
                    <a:pt x="0" y="20863"/>
                  </a:lnTo>
                  <a:cubicBezTo>
                    <a:pt x="0" y="15329"/>
                    <a:pt x="2198" y="10023"/>
                    <a:pt x="6111" y="6111"/>
                  </a:cubicBezTo>
                  <a:cubicBezTo>
                    <a:pt x="10023" y="2198"/>
                    <a:pt x="15329" y="0"/>
                    <a:pt x="20863" y="0"/>
                  </a:cubicBezTo>
                  <a:close/>
                </a:path>
              </a:pathLst>
            </a:custGeom>
            <a:solidFill>
              <a:srgbClr val="FFCE32"/>
            </a:solidFill>
          </p:spPr>
        </p:sp>
        <p:sp>
          <p:nvSpPr>
            <p:cNvPr id="6" name="TextBox 6"/>
            <p:cNvSpPr txBox="1"/>
            <p:nvPr/>
          </p:nvSpPr>
          <p:spPr>
            <a:xfrm>
              <a:off x="0" y="-57150"/>
              <a:ext cx="4104908" cy="1482822"/>
            </a:xfrm>
            <a:prstGeom prst="rect">
              <a:avLst/>
            </a:prstGeom>
          </p:spPr>
          <p:txBody>
            <a:bodyPr lIns="50800" tIns="50800" rIns="50800" bIns="50800" rtlCol="0" anchor="ctr"/>
            <a:lstStyle/>
            <a:p>
              <a:pPr algn="ctr">
                <a:lnSpc>
                  <a:spcPts val="3499"/>
                </a:lnSpc>
              </a:pPr>
              <a:endParaRPr/>
            </a:p>
          </p:txBody>
        </p:sp>
      </p:grpSp>
      <p:sp>
        <p:nvSpPr>
          <p:cNvPr id="7" name="Freeform 7"/>
          <p:cNvSpPr/>
          <p:nvPr/>
        </p:nvSpPr>
        <p:spPr>
          <a:xfrm flipH="1">
            <a:off x="-1250968" y="68263"/>
            <a:ext cx="4559335" cy="4114800"/>
          </a:xfrm>
          <a:custGeom>
            <a:avLst/>
            <a:gdLst/>
            <a:ahLst/>
            <a:cxnLst/>
            <a:rect l="l" t="t" r="r" b="b"/>
            <a:pathLst>
              <a:path w="4559335" h="4114800">
                <a:moveTo>
                  <a:pt x="4559336" y="0"/>
                </a:moveTo>
                <a:lnTo>
                  <a:pt x="0" y="0"/>
                </a:lnTo>
                <a:lnTo>
                  <a:pt x="0" y="4114800"/>
                </a:lnTo>
                <a:lnTo>
                  <a:pt x="4559336" y="4114800"/>
                </a:lnTo>
                <a:lnTo>
                  <a:pt x="455933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H="1">
            <a:off x="14546904" y="136526"/>
            <a:ext cx="4032504" cy="4114800"/>
          </a:xfrm>
          <a:custGeom>
            <a:avLst/>
            <a:gdLst/>
            <a:ahLst/>
            <a:cxnLst/>
            <a:rect l="l" t="t" r="r" b="b"/>
            <a:pathLst>
              <a:path w="4032504" h="4114800">
                <a:moveTo>
                  <a:pt x="4032504" y="0"/>
                </a:moveTo>
                <a:lnTo>
                  <a:pt x="0" y="0"/>
                </a:lnTo>
                <a:lnTo>
                  <a:pt x="0" y="4114800"/>
                </a:lnTo>
                <a:lnTo>
                  <a:pt x="4032504" y="4114800"/>
                </a:lnTo>
                <a:lnTo>
                  <a:pt x="4032504"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5983455" y="6430897"/>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670186" y="6811343"/>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1289336" y="3767152"/>
            <a:ext cx="14995759" cy="9149716"/>
          </a:xfrm>
          <a:prstGeom prst="rect">
            <a:avLst/>
          </a:prstGeom>
        </p:spPr>
        <p:txBody>
          <a:bodyPr lIns="0" tIns="0" rIns="0" bIns="0" rtlCol="0" anchor="t">
            <a:spAutoFit/>
          </a:bodyPr>
          <a:lstStyle/>
          <a:p>
            <a:pPr algn="just">
              <a:lnSpc>
                <a:spcPts val="3749"/>
              </a:lnSpc>
            </a:pPr>
            <a:endParaRPr/>
          </a:p>
          <a:p>
            <a:pPr algn="just">
              <a:lnSpc>
                <a:spcPts val="3749"/>
              </a:lnSpc>
            </a:pPr>
            <a:r>
              <a:rPr lang="en-US" sz="2499">
                <a:solidFill>
                  <a:srgbClr val="000000"/>
                </a:solidFill>
                <a:latin typeface="Canva Sans"/>
                <a:ea typeface="Canva Sans"/>
                <a:cs typeface="Canva Sans"/>
                <a:sym typeface="Canva Sans"/>
              </a:rPr>
              <a:t>Viitorul inteligenței artificiale (AI) în educația adulților promite să fie din ce în ce mai influent, având în vedere evoluțiile rapide ale tehnologiei și nevoile în continuă schimbare ale pieței muncii. Iată câteva direcții promitătoare pentru dezvoltarea AI în acest domeniu:</a:t>
            </a:r>
          </a:p>
          <a:p>
            <a:pPr marL="604518" lvl="1" indent="-302259" algn="just">
              <a:lnSpc>
                <a:spcPts val="4199"/>
              </a:lnSpc>
              <a:buFont typeface="Arial"/>
              <a:buChar char="•"/>
            </a:pPr>
            <a:r>
              <a:rPr lang="en-US" sz="2799">
                <a:solidFill>
                  <a:srgbClr val="000000"/>
                </a:solidFill>
                <a:latin typeface="Canva Sans"/>
                <a:ea typeface="Canva Sans"/>
                <a:cs typeface="Canva Sans"/>
                <a:sym typeface="Canva Sans"/>
              </a:rPr>
              <a:t>Învățare Adaptivă Avansată</a:t>
            </a:r>
          </a:p>
          <a:p>
            <a:pPr marL="604518" lvl="1" indent="-302259" algn="just">
              <a:lnSpc>
                <a:spcPts val="4199"/>
              </a:lnSpc>
              <a:buFont typeface="Arial"/>
              <a:buChar char="•"/>
            </a:pPr>
            <a:r>
              <a:rPr lang="en-US" sz="2799">
                <a:solidFill>
                  <a:srgbClr val="000000"/>
                </a:solidFill>
                <a:latin typeface="Canva Sans"/>
                <a:ea typeface="Canva Sans"/>
                <a:cs typeface="Canva Sans"/>
                <a:sym typeface="Canva Sans"/>
              </a:rPr>
              <a:t>Integrarea Realității Virtuale și Augmentate</a:t>
            </a:r>
          </a:p>
          <a:p>
            <a:pPr marL="604518" lvl="1" indent="-302259" algn="just">
              <a:lnSpc>
                <a:spcPts val="4199"/>
              </a:lnSpc>
              <a:buFont typeface="Arial"/>
              <a:buChar char="•"/>
            </a:pPr>
            <a:r>
              <a:rPr lang="en-US" sz="2799">
                <a:solidFill>
                  <a:srgbClr val="000000"/>
                </a:solidFill>
                <a:latin typeface="Canva Sans"/>
                <a:ea typeface="Canva Sans"/>
                <a:cs typeface="Canva Sans"/>
                <a:sym typeface="Canva Sans"/>
              </a:rPr>
              <a:t>Evaluarea Continuă și Feedback Personalizat</a:t>
            </a:r>
          </a:p>
          <a:p>
            <a:pPr marL="604518" lvl="1" indent="-302259" algn="just">
              <a:lnSpc>
                <a:spcPts val="4199"/>
              </a:lnSpc>
              <a:buFont typeface="Arial"/>
              <a:buChar char="•"/>
            </a:pPr>
            <a:r>
              <a:rPr lang="en-US" sz="2799">
                <a:solidFill>
                  <a:srgbClr val="000000"/>
                </a:solidFill>
                <a:latin typeface="Canva Sans"/>
                <a:ea typeface="Canva Sans"/>
                <a:cs typeface="Canva Sans"/>
                <a:sym typeface="Canva Sans"/>
              </a:rPr>
              <a:t>Colaborare și Învățare Socială</a:t>
            </a:r>
          </a:p>
          <a:p>
            <a:pPr marL="604518" lvl="1" indent="-302259" algn="just">
              <a:lnSpc>
                <a:spcPts val="4199"/>
              </a:lnSpc>
              <a:buFont typeface="Arial"/>
              <a:buChar char="•"/>
            </a:pPr>
            <a:r>
              <a:rPr lang="en-US" sz="2799">
                <a:solidFill>
                  <a:srgbClr val="000000"/>
                </a:solidFill>
                <a:latin typeface="Canva Sans"/>
                <a:ea typeface="Canva Sans"/>
                <a:cs typeface="Canva Sans"/>
                <a:sym typeface="Canva Sans"/>
              </a:rPr>
              <a:t>Accesibilitate și Inclusivitate</a:t>
            </a:r>
          </a:p>
          <a:p>
            <a:pPr marL="604518" lvl="1" indent="-302259" algn="just">
              <a:lnSpc>
                <a:spcPts val="4199"/>
              </a:lnSpc>
              <a:buFont typeface="Arial"/>
              <a:buChar char="•"/>
            </a:pPr>
            <a:r>
              <a:rPr lang="en-US" sz="2799">
                <a:solidFill>
                  <a:srgbClr val="000000"/>
                </a:solidFill>
                <a:latin typeface="Canva Sans"/>
                <a:ea typeface="Canva Sans"/>
                <a:cs typeface="Canva Sans"/>
                <a:sym typeface="Canva Sans"/>
              </a:rPr>
              <a:t>Etica și Securitatea Datelor</a:t>
            </a:r>
          </a:p>
          <a:p>
            <a:pPr marL="604518" lvl="1" indent="-302259" algn="just">
              <a:lnSpc>
                <a:spcPts val="4199"/>
              </a:lnSpc>
              <a:buFont typeface="Arial"/>
              <a:buChar char="•"/>
            </a:pPr>
            <a:r>
              <a:rPr lang="en-US" sz="2799">
                <a:solidFill>
                  <a:srgbClr val="000000"/>
                </a:solidFill>
                <a:latin typeface="Canva Sans"/>
                <a:ea typeface="Canva Sans"/>
                <a:cs typeface="Canva Sans"/>
                <a:sym typeface="Canva Sans"/>
              </a:rPr>
              <a:t>Îmbunătățirea Abordărilor Pedagogice</a:t>
            </a:r>
          </a:p>
          <a:p>
            <a:pPr algn="just">
              <a:lnSpc>
                <a:spcPts val="4199"/>
              </a:lnSpc>
            </a:pPr>
            <a:endParaRPr lang="en-US" sz="2799">
              <a:solidFill>
                <a:srgbClr val="000000"/>
              </a:solidFill>
              <a:latin typeface="Canva Sans"/>
              <a:ea typeface="Canva Sans"/>
              <a:cs typeface="Canva Sans"/>
              <a:sym typeface="Canva Sans"/>
            </a:endParaRPr>
          </a:p>
          <a:p>
            <a:pPr algn="just">
              <a:lnSpc>
                <a:spcPts val="4199"/>
              </a:lnSpc>
            </a:pPr>
            <a:endParaRPr lang="en-US" sz="2799">
              <a:solidFill>
                <a:srgbClr val="000000"/>
              </a:solidFill>
              <a:latin typeface="Canva Sans"/>
              <a:ea typeface="Canva Sans"/>
              <a:cs typeface="Canva Sans"/>
              <a:sym typeface="Canva Sans"/>
            </a:endParaRPr>
          </a:p>
          <a:p>
            <a:pPr algn="just">
              <a:lnSpc>
                <a:spcPts val="4199"/>
              </a:lnSpc>
            </a:pPr>
            <a:endParaRPr lang="en-US" sz="2799">
              <a:solidFill>
                <a:srgbClr val="000000"/>
              </a:solidFill>
              <a:latin typeface="Canva Sans"/>
              <a:ea typeface="Canva Sans"/>
              <a:cs typeface="Canva Sans"/>
              <a:sym typeface="Canva Sans"/>
            </a:endParaRPr>
          </a:p>
          <a:p>
            <a:pPr algn="just">
              <a:lnSpc>
                <a:spcPts val="5549"/>
              </a:lnSpc>
            </a:pPr>
            <a:endParaRPr lang="en-US" sz="2799">
              <a:solidFill>
                <a:srgbClr val="000000"/>
              </a:solidFill>
              <a:latin typeface="Canva Sans"/>
              <a:ea typeface="Canva Sans"/>
              <a:cs typeface="Canva Sans"/>
              <a:sym typeface="Canva Sans"/>
            </a:endParaRPr>
          </a:p>
          <a:p>
            <a:pPr algn="just">
              <a:lnSpc>
                <a:spcPts val="5549"/>
              </a:lnSpc>
            </a:pPr>
            <a:endParaRPr lang="en-US" sz="2799">
              <a:solidFill>
                <a:srgbClr val="000000"/>
              </a:solidFill>
              <a:latin typeface="Canva Sans"/>
              <a:ea typeface="Canva Sans"/>
              <a:cs typeface="Canva Sans"/>
              <a:sym typeface="Canva Sans"/>
            </a:endParaRPr>
          </a:p>
          <a:p>
            <a:pPr algn="just">
              <a:lnSpc>
                <a:spcPts val="5549"/>
              </a:lnSpc>
            </a:pPr>
            <a:endParaRPr lang="en-US" sz="2799">
              <a:solidFill>
                <a:srgbClr val="000000"/>
              </a:solidFill>
              <a:latin typeface="Canva Sans"/>
              <a:ea typeface="Canva Sans"/>
              <a:cs typeface="Canva Sans"/>
              <a:sym typeface="Canv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Freeform 3"/>
          <p:cNvSpPr/>
          <p:nvPr/>
        </p:nvSpPr>
        <p:spPr>
          <a:xfrm>
            <a:off x="13296727" y="15699"/>
            <a:ext cx="4681103" cy="3310817"/>
          </a:xfrm>
          <a:custGeom>
            <a:avLst/>
            <a:gdLst/>
            <a:ahLst/>
            <a:cxnLst/>
            <a:rect l="l" t="t" r="r" b="b"/>
            <a:pathLst>
              <a:path w="4681103" h="3310817">
                <a:moveTo>
                  <a:pt x="0" y="0"/>
                </a:moveTo>
                <a:lnTo>
                  <a:pt x="4681103" y="0"/>
                </a:lnTo>
                <a:lnTo>
                  <a:pt x="4681103" y="3310817"/>
                </a:lnTo>
                <a:lnTo>
                  <a:pt x="0" y="331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3580915" y="4227278"/>
            <a:ext cx="5369921" cy="6317554"/>
          </a:xfrm>
          <a:custGeom>
            <a:avLst/>
            <a:gdLst/>
            <a:ahLst/>
            <a:cxnLst/>
            <a:rect l="l" t="t" r="r" b="b"/>
            <a:pathLst>
              <a:path w="5369921" h="6317554">
                <a:moveTo>
                  <a:pt x="5369921" y="0"/>
                </a:moveTo>
                <a:lnTo>
                  <a:pt x="0" y="0"/>
                </a:lnTo>
                <a:lnTo>
                  <a:pt x="0" y="6317554"/>
                </a:lnTo>
                <a:lnTo>
                  <a:pt x="5369921" y="6317554"/>
                </a:lnTo>
                <a:lnTo>
                  <a:pt x="5369921"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1028700" y="2684108"/>
            <a:ext cx="11803002" cy="7653268"/>
            <a:chOff x="0" y="0"/>
            <a:chExt cx="3108610" cy="2015676"/>
          </a:xfrm>
        </p:grpSpPr>
        <p:sp>
          <p:nvSpPr>
            <p:cNvPr id="6" name="Freeform 6"/>
            <p:cNvSpPr/>
            <p:nvPr/>
          </p:nvSpPr>
          <p:spPr>
            <a:xfrm>
              <a:off x="0" y="0"/>
              <a:ext cx="3108610" cy="2015676"/>
            </a:xfrm>
            <a:custGeom>
              <a:avLst/>
              <a:gdLst/>
              <a:ahLst/>
              <a:cxnLst/>
              <a:rect l="l" t="t" r="r" b="b"/>
              <a:pathLst>
                <a:path w="3108610" h="2015676">
                  <a:moveTo>
                    <a:pt x="27549" y="0"/>
                  </a:moveTo>
                  <a:lnTo>
                    <a:pt x="3081061" y="0"/>
                  </a:lnTo>
                  <a:cubicBezTo>
                    <a:pt x="3088367" y="0"/>
                    <a:pt x="3095374" y="2902"/>
                    <a:pt x="3100541" y="8069"/>
                  </a:cubicBezTo>
                  <a:cubicBezTo>
                    <a:pt x="3105707" y="13235"/>
                    <a:pt x="3108610" y="20243"/>
                    <a:pt x="3108610" y="27549"/>
                  </a:cubicBezTo>
                  <a:lnTo>
                    <a:pt x="3108610" y="1988127"/>
                  </a:lnTo>
                  <a:cubicBezTo>
                    <a:pt x="3108610" y="1995433"/>
                    <a:pt x="3105707" y="2002440"/>
                    <a:pt x="3100541" y="2007607"/>
                  </a:cubicBezTo>
                  <a:cubicBezTo>
                    <a:pt x="3095374" y="2012773"/>
                    <a:pt x="3088367" y="2015676"/>
                    <a:pt x="3081061" y="2015676"/>
                  </a:cubicBezTo>
                  <a:lnTo>
                    <a:pt x="27549" y="2015676"/>
                  </a:lnTo>
                  <a:cubicBezTo>
                    <a:pt x="20243" y="2015676"/>
                    <a:pt x="13235" y="2012773"/>
                    <a:pt x="8069" y="2007607"/>
                  </a:cubicBezTo>
                  <a:cubicBezTo>
                    <a:pt x="2902" y="2002440"/>
                    <a:pt x="0" y="1995433"/>
                    <a:pt x="0" y="1988127"/>
                  </a:cubicBezTo>
                  <a:lnTo>
                    <a:pt x="0" y="27549"/>
                  </a:lnTo>
                  <a:cubicBezTo>
                    <a:pt x="0" y="20243"/>
                    <a:pt x="2902" y="13235"/>
                    <a:pt x="8069" y="8069"/>
                  </a:cubicBezTo>
                  <a:cubicBezTo>
                    <a:pt x="13235" y="2902"/>
                    <a:pt x="20243" y="0"/>
                    <a:pt x="27549" y="0"/>
                  </a:cubicBezTo>
                  <a:close/>
                </a:path>
              </a:pathLst>
            </a:custGeom>
            <a:solidFill>
              <a:srgbClr val="FFCE32"/>
            </a:solidFill>
          </p:spPr>
        </p:sp>
        <p:sp>
          <p:nvSpPr>
            <p:cNvPr id="7" name="TextBox 7"/>
            <p:cNvSpPr txBox="1"/>
            <p:nvPr/>
          </p:nvSpPr>
          <p:spPr>
            <a:xfrm>
              <a:off x="0" y="-57150"/>
              <a:ext cx="3108610" cy="2072826"/>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flipH="1">
            <a:off x="-406103" y="1028700"/>
            <a:ext cx="4297032" cy="3757950"/>
          </a:xfrm>
          <a:custGeom>
            <a:avLst/>
            <a:gdLst/>
            <a:ahLst/>
            <a:cxnLst/>
            <a:rect l="l" t="t" r="r" b="b"/>
            <a:pathLst>
              <a:path w="4297032" h="3757950">
                <a:moveTo>
                  <a:pt x="4297032" y="0"/>
                </a:moveTo>
                <a:lnTo>
                  <a:pt x="0" y="0"/>
                </a:lnTo>
                <a:lnTo>
                  <a:pt x="0" y="3757950"/>
                </a:lnTo>
                <a:lnTo>
                  <a:pt x="4297032" y="3757950"/>
                </a:lnTo>
                <a:lnTo>
                  <a:pt x="4297032"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753695">
            <a:off x="9674097" y="232933"/>
            <a:ext cx="2495842" cy="3214785"/>
          </a:xfrm>
          <a:custGeom>
            <a:avLst/>
            <a:gdLst/>
            <a:ahLst/>
            <a:cxnLst/>
            <a:rect l="l" t="t" r="r" b="b"/>
            <a:pathLst>
              <a:path w="2495842" h="3214785">
                <a:moveTo>
                  <a:pt x="0" y="0"/>
                </a:moveTo>
                <a:lnTo>
                  <a:pt x="2495843" y="0"/>
                </a:lnTo>
                <a:lnTo>
                  <a:pt x="2495843" y="3214784"/>
                </a:lnTo>
                <a:lnTo>
                  <a:pt x="0" y="32147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1141093" y="4030210"/>
            <a:ext cx="11348565" cy="6625965"/>
          </a:xfrm>
          <a:prstGeom prst="rect">
            <a:avLst/>
          </a:prstGeom>
        </p:spPr>
        <p:txBody>
          <a:bodyPr lIns="0" tIns="0" rIns="0" bIns="0" rtlCol="0" anchor="t">
            <a:spAutoFit/>
          </a:bodyPr>
          <a:lstStyle/>
          <a:p>
            <a:pPr marL="689902" lvl="1" indent="-344951" algn="just">
              <a:lnSpc>
                <a:spcPts val="4793"/>
              </a:lnSpc>
              <a:buFont typeface="Arial"/>
              <a:buChar char="•"/>
            </a:pPr>
            <a:r>
              <a:rPr lang="en-US" sz="3195" b="1">
                <a:solidFill>
                  <a:srgbClr val="000000"/>
                </a:solidFill>
                <a:latin typeface="Canva Sans Bold"/>
                <a:ea typeface="Canva Sans Bold"/>
                <a:cs typeface="Canva Sans Bold"/>
                <a:sym typeface="Canva Sans Bold"/>
              </a:rPr>
              <a:t>Viitorul inteligenței artificiale în educația adulților promite să transforme radical modul în care învățăm și ne dezvoltăm profesional. Pe măsură ce tehnologiile continuă să avanseze, AI va facilita personalizarea experienței de învățare, adaptându-se la nevoile și preferințele individuale ale studenților. Această capacitate de a oferi conținut relevant și adaptat va spori angajamentul și eficiența procesului educațional, asigurându-se că adulții pot învăța în ritmul lor și în funcție de obiectivele lor personale.</a:t>
            </a:r>
          </a:p>
          <a:p>
            <a:pPr algn="just">
              <a:lnSpc>
                <a:spcPts val="4793"/>
              </a:lnSpc>
            </a:pPr>
            <a:endParaRPr lang="en-US" sz="3195" b="1">
              <a:solidFill>
                <a:srgbClr val="000000"/>
              </a:solidFill>
              <a:latin typeface="Canva Sans Bold"/>
              <a:ea typeface="Canva Sans Bold"/>
              <a:cs typeface="Canva Sans Bold"/>
              <a:sym typeface="Canva Sans Bold"/>
            </a:endParaRPr>
          </a:p>
        </p:txBody>
      </p:sp>
      <p:sp>
        <p:nvSpPr>
          <p:cNvPr id="11" name="TextBox 11"/>
          <p:cNvSpPr txBox="1"/>
          <p:nvPr/>
        </p:nvSpPr>
        <p:spPr>
          <a:xfrm>
            <a:off x="2134885" y="3060075"/>
            <a:ext cx="9041355" cy="862475"/>
          </a:xfrm>
          <a:prstGeom prst="rect">
            <a:avLst/>
          </a:prstGeom>
        </p:spPr>
        <p:txBody>
          <a:bodyPr lIns="0" tIns="0" rIns="0" bIns="0" rtlCol="0" anchor="t">
            <a:spAutoFit/>
          </a:bodyPr>
          <a:lstStyle/>
          <a:p>
            <a:pPr algn="ctr">
              <a:lnSpc>
                <a:spcPts val="6499"/>
              </a:lnSpc>
            </a:pPr>
            <a:r>
              <a:rPr lang="en-US" sz="6700" b="1">
                <a:solidFill>
                  <a:srgbClr val="000000"/>
                </a:solidFill>
                <a:latin typeface="Canva Sans Bold"/>
                <a:ea typeface="Canva Sans Bold"/>
                <a:cs typeface="Canva Sans Bold"/>
                <a:sym typeface="Canva Sans Bold"/>
              </a:rPr>
              <a:t>CONCLUZII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Freeform 3"/>
          <p:cNvSpPr/>
          <p:nvPr/>
        </p:nvSpPr>
        <p:spPr>
          <a:xfrm>
            <a:off x="-2498597" y="-108828"/>
            <a:ext cx="6582509" cy="10746953"/>
          </a:xfrm>
          <a:custGeom>
            <a:avLst/>
            <a:gdLst/>
            <a:ahLst/>
            <a:cxnLst/>
            <a:rect l="l" t="t" r="r" b="b"/>
            <a:pathLst>
              <a:path w="6582509" h="10746953">
                <a:moveTo>
                  <a:pt x="0" y="0"/>
                </a:moveTo>
                <a:lnTo>
                  <a:pt x="6582509" y="0"/>
                </a:lnTo>
                <a:lnTo>
                  <a:pt x="6582509" y="10746953"/>
                </a:lnTo>
                <a:lnTo>
                  <a:pt x="0" y="107469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797725">
            <a:off x="13679956" y="-1054879"/>
            <a:ext cx="4476702" cy="4994292"/>
          </a:xfrm>
          <a:custGeom>
            <a:avLst/>
            <a:gdLst/>
            <a:ahLst/>
            <a:cxnLst/>
            <a:rect l="l" t="t" r="r" b="b"/>
            <a:pathLst>
              <a:path w="4476702" h="4994292">
                <a:moveTo>
                  <a:pt x="0" y="0"/>
                </a:moveTo>
                <a:lnTo>
                  <a:pt x="4476701" y="0"/>
                </a:lnTo>
                <a:lnTo>
                  <a:pt x="4476701" y="4994292"/>
                </a:lnTo>
                <a:lnTo>
                  <a:pt x="0" y="4994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4944550" y="2366363"/>
            <a:ext cx="5751911" cy="14071953"/>
          </a:xfrm>
          <a:custGeom>
            <a:avLst/>
            <a:gdLst/>
            <a:ahLst/>
            <a:cxnLst/>
            <a:rect l="l" t="t" r="r" b="b"/>
            <a:pathLst>
              <a:path w="5751911" h="14071953">
                <a:moveTo>
                  <a:pt x="0" y="0"/>
                </a:moveTo>
                <a:lnTo>
                  <a:pt x="5751911" y="0"/>
                </a:lnTo>
                <a:lnTo>
                  <a:pt x="5751911" y="14071954"/>
                </a:lnTo>
                <a:lnTo>
                  <a:pt x="0" y="140719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792658" y="5143500"/>
            <a:ext cx="4946577" cy="5519194"/>
          </a:xfrm>
          <a:custGeom>
            <a:avLst/>
            <a:gdLst/>
            <a:ahLst/>
            <a:cxnLst/>
            <a:rect l="l" t="t" r="r" b="b"/>
            <a:pathLst>
              <a:path w="4946577" h="5519194">
                <a:moveTo>
                  <a:pt x="4946577" y="0"/>
                </a:moveTo>
                <a:lnTo>
                  <a:pt x="0" y="0"/>
                </a:lnTo>
                <a:lnTo>
                  <a:pt x="0" y="5519194"/>
                </a:lnTo>
                <a:lnTo>
                  <a:pt x="4946577" y="5519194"/>
                </a:lnTo>
                <a:lnTo>
                  <a:pt x="4946577"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flipH="1">
            <a:off x="11066058" y="4957733"/>
            <a:ext cx="6322410" cy="7438130"/>
          </a:xfrm>
          <a:custGeom>
            <a:avLst/>
            <a:gdLst/>
            <a:ahLst/>
            <a:cxnLst/>
            <a:rect l="l" t="t" r="r" b="b"/>
            <a:pathLst>
              <a:path w="6322410" h="7438130">
                <a:moveTo>
                  <a:pt x="6322410" y="0"/>
                </a:moveTo>
                <a:lnTo>
                  <a:pt x="0" y="0"/>
                </a:lnTo>
                <a:lnTo>
                  <a:pt x="0" y="7438130"/>
                </a:lnTo>
                <a:lnTo>
                  <a:pt x="6322410" y="7438130"/>
                </a:lnTo>
                <a:lnTo>
                  <a:pt x="632241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4626842" y="3187376"/>
            <a:ext cx="9034317" cy="4264673"/>
          </a:xfrm>
          <a:prstGeom prst="rect">
            <a:avLst/>
          </a:prstGeom>
        </p:spPr>
        <p:txBody>
          <a:bodyPr lIns="0" tIns="0" rIns="0" bIns="0" rtlCol="0" anchor="t">
            <a:spAutoFit/>
          </a:bodyPr>
          <a:lstStyle/>
          <a:p>
            <a:pPr marL="0" lvl="0" indent="0" algn="ctr">
              <a:lnSpc>
                <a:spcPts val="16315"/>
              </a:lnSpc>
              <a:spcBef>
                <a:spcPct val="0"/>
              </a:spcBef>
            </a:pPr>
            <a:r>
              <a:rPr lang="en-US" sz="16819">
                <a:solidFill>
                  <a:srgbClr val="FFFFFF"/>
                </a:solidFill>
                <a:latin typeface="BM Hanna"/>
                <a:ea typeface="BM Hanna"/>
                <a:cs typeface="BM Hanna"/>
                <a:sym typeface="BM Hanna"/>
              </a:rPr>
              <a:t>THANK YOU</a:t>
            </a:r>
          </a:p>
        </p:txBody>
      </p:sp>
      <p:sp>
        <p:nvSpPr>
          <p:cNvPr id="9" name="Freeform 9"/>
          <p:cNvSpPr/>
          <p:nvPr/>
        </p:nvSpPr>
        <p:spPr>
          <a:xfrm>
            <a:off x="5976517" y="-809891"/>
            <a:ext cx="4294014" cy="3427404"/>
          </a:xfrm>
          <a:custGeom>
            <a:avLst/>
            <a:gdLst/>
            <a:ahLst/>
            <a:cxnLst/>
            <a:rect l="l" t="t" r="r" b="b"/>
            <a:pathLst>
              <a:path w="4294014" h="3427404">
                <a:moveTo>
                  <a:pt x="0" y="0"/>
                </a:moveTo>
                <a:lnTo>
                  <a:pt x="4294014" y="0"/>
                </a:lnTo>
                <a:lnTo>
                  <a:pt x="4294014" y="3427404"/>
                </a:lnTo>
                <a:lnTo>
                  <a:pt x="0" y="34274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 name="Freeform 10"/>
          <p:cNvSpPr/>
          <p:nvPr/>
        </p:nvSpPr>
        <p:spPr>
          <a:xfrm rot="-526312">
            <a:off x="6081818" y="6805324"/>
            <a:ext cx="5385775" cy="4905951"/>
          </a:xfrm>
          <a:custGeom>
            <a:avLst/>
            <a:gdLst/>
            <a:ahLst/>
            <a:cxnLst/>
            <a:rect l="l" t="t" r="r" b="b"/>
            <a:pathLst>
              <a:path w="5385775" h="4905951">
                <a:moveTo>
                  <a:pt x="0" y="0"/>
                </a:moveTo>
                <a:lnTo>
                  <a:pt x="5385774" y="0"/>
                </a:lnTo>
                <a:lnTo>
                  <a:pt x="5385774" y="4905952"/>
                </a:lnTo>
                <a:lnTo>
                  <a:pt x="0" y="49059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Freeform 3"/>
          <p:cNvSpPr/>
          <p:nvPr/>
        </p:nvSpPr>
        <p:spPr>
          <a:xfrm>
            <a:off x="-571592" y="-85725"/>
            <a:ext cx="4910563" cy="4437363"/>
          </a:xfrm>
          <a:custGeom>
            <a:avLst/>
            <a:gdLst/>
            <a:ahLst/>
            <a:cxnLst/>
            <a:rect l="l" t="t" r="r" b="b"/>
            <a:pathLst>
              <a:path w="4910563" h="4437363">
                <a:moveTo>
                  <a:pt x="0" y="0"/>
                </a:moveTo>
                <a:lnTo>
                  <a:pt x="4910562" y="0"/>
                </a:lnTo>
                <a:lnTo>
                  <a:pt x="4910562" y="4437363"/>
                </a:lnTo>
                <a:lnTo>
                  <a:pt x="0" y="4437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3949030" y="-85725"/>
            <a:ext cx="4910563" cy="4437363"/>
          </a:xfrm>
          <a:custGeom>
            <a:avLst/>
            <a:gdLst/>
            <a:ahLst/>
            <a:cxnLst/>
            <a:rect l="l" t="t" r="r" b="b"/>
            <a:pathLst>
              <a:path w="4910563" h="4437363">
                <a:moveTo>
                  <a:pt x="4910562" y="0"/>
                </a:moveTo>
                <a:lnTo>
                  <a:pt x="0" y="0"/>
                </a:lnTo>
                <a:lnTo>
                  <a:pt x="0" y="4437363"/>
                </a:lnTo>
                <a:lnTo>
                  <a:pt x="4910562" y="4437363"/>
                </a:lnTo>
                <a:lnTo>
                  <a:pt x="4910562"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315627" y="4171633"/>
            <a:ext cx="4847311" cy="2361962"/>
          </a:xfrm>
          <a:custGeom>
            <a:avLst/>
            <a:gdLst/>
            <a:ahLst/>
            <a:cxnLst/>
            <a:rect l="l" t="t" r="r" b="b"/>
            <a:pathLst>
              <a:path w="4847311" h="2361962">
                <a:moveTo>
                  <a:pt x="0" y="0"/>
                </a:moveTo>
                <a:lnTo>
                  <a:pt x="4847311" y="0"/>
                </a:lnTo>
                <a:lnTo>
                  <a:pt x="4847311" y="2361962"/>
                </a:lnTo>
                <a:lnTo>
                  <a:pt x="0" y="23619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6720345" y="4171633"/>
            <a:ext cx="4847311" cy="2361962"/>
          </a:xfrm>
          <a:custGeom>
            <a:avLst/>
            <a:gdLst/>
            <a:ahLst/>
            <a:cxnLst/>
            <a:rect l="l" t="t" r="r" b="b"/>
            <a:pathLst>
              <a:path w="4847311" h="2361962">
                <a:moveTo>
                  <a:pt x="0" y="0"/>
                </a:moveTo>
                <a:lnTo>
                  <a:pt x="4847310" y="0"/>
                </a:lnTo>
                <a:lnTo>
                  <a:pt x="4847310" y="2361962"/>
                </a:lnTo>
                <a:lnTo>
                  <a:pt x="0" y="23619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a:off x="12125062" y="4171633"/>
            <a:ext cx="4847311" cy="2361962"/>
          </a:xfrm>
          <a:custGeom>
            <a:avLst/>
            <a:gdLst/>
            <a:ahLst/>
            <a:cxnLst/>
            <a:rect l="l" t="t" r="r" b="b"/>
            <a:pathLst>
              <a:path w="4847311" h="2361962">
                <a:moveTo>
                  <a:pt x="0" y="0"/>
                </a:moveTo>
                <a:lnTo>
                  <a:pt x="4847311" y="0"/>
                </a:lnTo>
                <a:lnTo>
                  <a:pt x="4847311" y="2361962"/>
                </a:lnTo>
                <a:lnTo>
                  <a:pt x="0" y="23619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3334131" y="3585361"/>
            <a:ext cx="810304" cy="1314652"/>
          </a:xfrm>
          <a:custGeom>
            <a:avLst/>
            <a:gdLst/>
            <a:ahLst/>
            <a:cxnLst/>
            <a:rect l="l" t="t" r="r" b="b"/>
            <a:pathLst>
              <a:path w="810304" h="1314652">
                <a:moveTo>
                  <a:pt x="0" y="0"/>
                </a:moveTo>
                <a:lnTo>
                  <a:pt x="810304" y="0"/>
                </a:lnTo>
                <a:lnTo>
                  <a:pt x="810304" y="1314652"/>
                </a:lnTo>
                <a:lnTo>
                  <a:pt x="0" y="13146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8738848" y="3585361"/>
            <a:ext cx="810304" cy="1314652"/>
          </a:xfrm>
          <a:custGeom>
            <a:avLst/>
            <a:gdLst/>
            <a:ahLst/>
            <a:cxnLst/>
            <a:rect l="l" t="t" r="r" b="b"/>
            <a:pathLst>
              <a:path w="810304" h="1314652">
                <a:moveTo>
                  <a:pt x="0" y="0"/>
                </a:moveTo>
                <a:lnTo>
                  <a:pt x="810304" y="0"/>
                </a:lnTo>
                <a:lnTo>
                  <a:pt x="810304" y="1314652"/>
                </a:lnTo>
                <a:lnTo>
                  <a:pt x="0" y="13146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4143565" y="3585361"/>
            <a:ext cx="810304" cy="1314652"/>
          </a:xfrm>
          <a:custGeom>
            <a:avLst/>
            <a:gdLst/>
            <a:ahLst/>
            <a:cxnLst/>
            <a:rect l="l" t="t" r="r" b="b"/>
            <a:pathLst>
              <a:path w="810304" h="1314652">
                <a:moveTo>
                  <a:pt x="0" y="0"/>
                </a:moveTo>
                <a:lnTo>
                  <a:pt x="810304" y="0"/>
                </a:lnTo>
                <a:lnTo>
                  <a:pt x="810304" y="1314652"/>
                </a:lnTo>
                <a:lnTo>
                  <a:pt x="0" y="13146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1"/>
          <p:cNvSpPr txBox="1"/>
          <p:nvPr/>
        </p:nvSpPr>
        <p:spPr>
          <a:xfrm>
            <a:off x="4659189" y="662295"/>
            <a:ext cx="8969623" cy="2539999"/>
          </a:xfrm>
          <a:prstGeom prst="rect">
            <a:avLst/>
          </a:prstGeom>
        </p:spPr>
        <p:txBody>
          <a:bodyPr lIns="0" tIns="0" rIns="0" bIns="0" rtlCol="0" anchor="t">
            <a:spAutoFit/>
          </a:bodyPr>
          <a:lstStyle/>
          <a:p>
            <a:pPr marL="0" lvl="0" indent="0" algn="ctr">
              <a:lnSpc>
                <a:spcPts val="9699"/>
              </a:lnSpc>
              <a:spcBef>
                <a:spcPct val="0"/>
              </a:spcBef>
            </a:pPr>
            <a:r>
              <a:rPr lang="en-US" sz="9999">
                <a:solidFill>
                  <a:srgbClr val="FFFFFF"/>
                </a:solidFill>
                <a:latin typeface="BM Hanna"/>
                <a:ea typeface="BM Hanna"/>
                <a:cs typeface="BM Hanna"/>
                <a:sym typeface="BM Hanna"/>
              </a:rPr>
              <a:t>LIST OF CONTENTS</a:t>
            </a:r>
          </a:p>
        </p:txBody>
      </p:sp>
      <p:sp>
        <p:nvSpPr>
          <p:cNvPr id="12" name="TextBox 12"/>
          <p:cNvSpPr txBox="1"/>
          <p:nvPr/>
        </p:nvSpPr>
        <p:spPr>
          <a:xfrm>
            <a:off x="1639616" y="5223863"/>
            <a:ext cx="4199333" cy="981075"/>
          </a:xfrm>
          <a:prstGeom prst="rect">
            <a:avLst/>
          </a:prstGeom>
        </p:spPr>
        <p:txBody>
          <a:bodyPr lIns="0" tIns="0" rIns="0" bIns="0" rtlCol="0" anchor="t">
            <a:spAutoFit/>
          </a:bodyPr>
          <a:lstStyle/>
          <a:p>
            <a:pPr algn="ctr">
              <a:lnSpc>
                <a:spcPts val="3900"/>
              </a:lnSpc>
            </a:pPr>
            <a:r>
              <a:rPr lang="en-US" sz="3000" b="1">
                <a:solidFill>
                  <a:srgbClr val="000000"/>
                </a:solidFill>
                <a:latin typeface="Canva Sans Bold"/>
                <a:ea typeface="Canva Sans Bold"/>
                <a:cs typeface="Canva Sans Bold"/>
                <a:sym typeface="Canva Sans Bold"/>
              </a:rPr>
              <a:t>1. Introducere</a:t>
            </a:r>
          </a:p>
          <a:p>
            <a:pPr marL="0" lvl="0" indent="0" algn="ctr">
              <a:lnSpc>
                <a:spcPts val="3900"/>
              </a:lnSpc>
            </a:pPr>
            <a:endParaRPr lang="en-US" sz="3000" b="1">
              <a:solidFill>
                <a:srgbClr val="000000"/>
              </a:solidFill>
              <a:latin typeface="Canva Sans Bold"/>
              <a:ea typeface="Canva Sans Bold"/>
              <a:cs typeface="Canva Sans Bold"/>
              <a:sym typeface="Canva Sans Bold"/>
            </a:endParaRPr>
          </a:p>
        </p:txBody>
      </p:sp>
      <p:sp>
        <p:nvSpPr>
          <p:cNvPr id="13" name="TextBox 13"/>
          <p:cNvSpPr txBox="1"/>
          <p:nvPr/>
        </p:nvSpPr>
        <p:spPr>
          <a:xfrm>
            <a:off x="7044333" y="4976213"/>
            <a:ext cx="4199333" cy="981075"/>
          </a:xfrm>
          <a:prstGeom prst="rect">
            <a:avLst/>
          </a:prstGeom>
        </p:spPr>
        <p:txBody>
          <a:bodyPr lIns="0" tIns="0" rIns="0" bIns="0" rtlCol="0" anchor="t">
            <a:spAutoFit/>
          </a:bodyPr>
          <a:lstStyle/>
          <a:p>
            <a:pPr algn="ctr">
              <a:lnSpc>
                <a:spcPts val="3900"/>
              </a:lnSpc>
            </a:pPr>
            <a:r>
              <a:rPr lang="en-US" sz="3000" b="1">
                <a:solidFill>
                  <a:srgbClr val="000000"/>
                </a:solidFill>
                <a:latin typeface="Canva Sans Bold"/>
                <a:ea typeface="Canva Sans Bold"/>
                <a:cs typeface="Canva Sans Bold"/>
                <a:sym typeface="Canva Sans Bold"/>
              </a:rPr>
              <a:t> 2. Ce este AI?</a:t>
            </a:r>
          </a:p>
          <a:p>
            <a:pPr marL="0" lvl="0" indent="0" algn="ctr">
              <a:lnSpc>
                <a:spcPts val="3900"/>
              </a:lnSpc>
            </a:pPr>
            <a:endParaRPr lang="en-US" sz="3000" b="1">
              <a:solidFill>
                <a:srgbClr val="000000"/>
              </a:solidFill>
              <a:latin typeface="Canva Sans Bold"/>
              <a:ea typeface="Canva Sans Bold"/>
              <a:cs typeface="Canva Sans Bold"/>
              <a:sym typeface="Canva Sans Bold"/>
            </a:endParaRPr>
          </a:p>
        </p:txBody>
      </p:sp>
      <p:sp>
        <p:nvSpPr>
          <p:cNvPr id="14" name="TextBox 14"/>
          <p:cNvSpPr txBox="1"/>
          <p:nvPr/>
        </p:nvSpPr>
        <p:spPr>
          <a:xfrm>
            <a:off x="12454087" y="4561920"/>
            <a:ext cx="4199333" cy="1971675"/>
          </a:xfrm>
          <a:prstGeom prst="rect">
            <a:avLst/>
          </a:prstGeom>
        </p:spPr>
        <p:txBody>
          <a:bodyPr lIns="0" tIns="0" rIns="0" bIns="0" rtlCol="0" anchor="t">
            <a:spAutoFit/>
          </a:bodyPr>
          <a:lstStyle/>
          <a:p>
            <a:pPr algn="ctr">
              <a:lnSpc>
                <a:spcPts val="3900"/>
              </a:lnSpc>
            </a:pPr>
            <a:r>
              <a:rPr lang="en-US" sz="3000" b="1">
                <a:solidFill>
                  <a:srgbClr val="000000"/>
                </a:solidFill>
                <a:latin typeface="Canva Sans Bold"/>
                <a:ea typeface="Canva Sans Bold"/>
                <a:cs typeface="Canva Sans Bold"/>
                <a:sym typeface="Canva Sans Bold"/>
              </a:rPr>
              <a:t> 3. Instrumente AI Utilizate în Educația Adulților</a:t>
            </a:r>
          </a:p>
          <a:p>
            <a:pPr marL="0" lvl="0" indent="0" algn="ctr">
              <a:lnSpc>
                <a:spcPts val="3900"/>
              </a:lnSpc>
            </a:pPr>
            <a:endParaRPr lang="en-US" sz="3000" b="1">
              <a:solidFill>
                <a:srgbClr val="000000"/>
              </a:solidFill>
              <a:latin typeface="Canva Sans Bold"/>
              <a:ea typeface="Canva Sans Bold"/>
              <a:cs typeface="Canva Sans Bold"/>
              <a:sym typeface="Canva Sans Bold"/>
            </a:endParaRPr>
          </a:p>
        </p:txBody>
      </p:sp>
      <p:sp>
        <p:nvSpPr>
          <p:cNvPr id="15" name="Freeform 15"/>
          <p:cNvSpPr/>
          <p:nvPr/>
        </p:nvSpPr>
        <p:spPr>
          <a:xfrm>
            <a:off x="1028700" y="7143635"/>
            <a:ext cx="4847311" cy="2361962"/>
          </a:xfrm>
          <a:custGeom>
            <a:avLst/>
            <a:gdLst/>
            <a:ahLst/>
            <a:cxnLst/>
            <a:rect l="l" t="t" r="r" b="b"/>
            <a:pathLst>
              <a:path w="4847311" h="2361962">
                <a:moveTo>
                  <a:pt x="0" y="0"/>
                </a:moveTo>
                <a:lnTo>
                  <a:pt x="4847311" y="0"/>
                </a:lnTo>
                <a:lnTo>
                  <a:pt x="4847311" y="2361963"/>
                </a:lnTo>
                <a:lnTo>
                  <a:pt x="0" y="23619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6796472" y="7019691"/>
            <a:ext cx="4847311" cy="2361962"/>
          </a:xfrm>
          <a:custGeom>
            <a:avLst/>
            <a:gdLst/>
            <a:ahLst/>
            <a:cxnLst/>
            <a:rect l="l" t="t" r="r" b="b"/>
            <a:pathLst>
              <a:path w="4847311" h="2361962">
                <a:moveTo>
                  <a:pt x="0" y="0"/>
                </a:moveTo>
                <a:lnTo>
                  <a:pt x="4847311" y="0"/>
                </a:lnTo>
                <a:lnTo>
                  <a:pt x="4847311" y="2361963"/>
                </a:lnTo>
                <a:lnTo>
                  <a:pt x="0" y="23619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1315627" y="6533595"/>
            <a:ext cx="810304" cy="1314652"/>
          </a:xfrm>
          <a:custGeom>
            <a:avLst/>
            <a:gdLst/>
            <a:ahLst/>
            <a:cxnLst/>
            <a:rect l="l" t="t" r="r" b="b"/>
            <a:pathLst>
              <a:path w="810304" h="1314652">
                <a:moveTo>
                  <a:pt x="0" y="0"/>
                </a:moveTo>
                <a:lnTo>
                  <a:pt x="810304" y="0"/>
                </a:lnTo>
                <a:lnTo>
                  <a:pt x="810304" y="1314653"/>
                </a:lnTo>
                <a:lnTo>
                  <a:pt x="0" y="13146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a:off x="7215558" y="6533595"/>
            <a:ext cx="810304" cy="1314652"/>
          </a:xfrm>
          <a:custGeom>
            <a:avLst/>
            <a:gdLst/>
            <a:ahLst/>
            <a:cxnLst/>
            <a:rect l="l" t="t" r="r" b="b"/>
            <a:pathLst>
              <a:path w="810304" h="1314652">
                <a:moveTo>
                  <a:pt x="0" y="0"/>
                </a:moveTo>
                <a:lnTo>
                  <a:pt x="810304" y="0"/>
                </a:lnTo>
                <a:lnTo>
                  <a:pt x="810304" y="1314653"/>
                </a:lnTo>
                <a:lnTo>
                  <a:pt x="0" y="13146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TextBox 19"/>
          <p:cNvSpPr txBox="1"/>
          <p:nvPr/>
        </p:nvSpPr>
        <p:spPr>
          <a:xfrm>
            <a:off x="1883689" y="7514771"/>
            <a:ext cx="3052997" cy="1971675"/>
          </a:xfrm>
          <a:prstGeom prst="rect">
            <a:avLst/>
          </a:prstGeom>
        </p:spPr>
        <p:txBody>
          <a:bodyPr lIns="0" tIns="0" rIns="0" bIns="0" rtlCol="0" anchor="t">
            <a:spAutoFit/>
          </a:bodyPr>
          <a:lstStyle/>
          <a:p>
            <a:pPr algn="ctr">
              <a:lnSpc>
                <a:spcPts val="3900"/>
              </a:lnSpc>
            </a:pPr>
            <a:r>
              <a:rPr lang="en-US" sz="3000" b="1">
                <a:solidFill>
                  <a:srgbClr val="000000"/>
                </a:solidFill>
                <a:latin typeface="Canva Sans Bold"/>
                <a:ea typeface="Canva Sans Bold"/>
                <a:cs typeface="Canva Sans Bold"/>
                <a:sym typeface="Canva Sans Bold"/>
              </a:rPr>
              <a:t>4. Beneficiile AI în Educația Adulților</a:t>
            </a:r>
          </a:p>
          <a:p>
            <a:pPr marL="0" lvl="0" indent="0" algn="ctr">
              <a:lnSpc>
                <a:spcPts val="3900"/>
              </a:lnSpc>
            </a:pPr>
            <a:endParaRPr lang="en-US" sz="3000" b="1">
              <a:solidFill>
                <a:srgbClr val="000000"/>
              </a:solidFill>
              <a:latin typeface="Canva Sans Bold"/>
              <a:ea typeface="Canva Sans Bold"/>
              <a:cs typeface="Canva Sans Bold"/>
              <a:sym typeface="Canva Sans Bold"/>
            </a:endParaRPr>
          </a:p>
        </p:txBody>
      </p:sp>
      <p:sp>
        <p:nvSpPr>
          <p:cNvPr id="20" name="TextBox 20"/>
          <p:cNvSpPr txBox="1"/>
          <p:nvPr/>
        </p:nvSpPr>
        <p:spPr>
          <a:xfrm>
            <a:off x="7120461" y="7819673"/>
            <a:ext cx="4199333" cy="981075"/>
          </a:xfrm>
          <a:prstGeom prst="rect">
            <a:avLst/>
          </a:prstGeom>
        </p:spPr>
        <p:txBody>
          <a:bodyPr lIns="0" tIns="0" rIns="0" bIns="0" rtlCol="0" anchor="t">
            <a:spAutoFit/>
          </a:bodyPr>
          <a:lstStyle/>
          <a:p>
            <a:pPr algn="ctr">
              <a:lnSpc>
                <a:spcPts val="3900"/>
              </a:lnSpc>
            </a:pPr>
            <a:r>
              <a:rPr lang="en-US" sz="3000" b="1">
                <a:solidFill>
                  <a:srgbClr val="000000"/>
                </a:solidFill>
                <a:latin typeface="Canva Sans Bold"/>
                <a:ea typeface="Canva Sans Bold"/>
                <a:cs typeface="Canva Sans Bold"/>
                <a:sym typeface="Canva Sans Bold"/>
              </a:rPr>
              <a:t>5. Provocări și Limitări</a:t>
            </a:r>
          </a:p>
          <a:p>
            <a:pPr marL="0" lvl="0" indent="0" algn="ctr">
              <a:lnSpc>
                <a:spcPts val="3900"/>
              </a:lnSpc>
            </a:pPr>
            <a:endParaRPr lang="en-US" sz="3000" b="1">
              <a:solidFill>
                <a:srgbClr val="000000"/>
              </a:solidFill>
              <a:latin typeface="Canva Sans Bold"/>
              <a:ea typeface="Canva Sans Bold"/>
              <a:cs typeface="Canva Sans Bold"/>
              <a:sym typeface="Canva Sans Bold"/>
            </a:endParaRPr>
          </a:p>
        </p:txBody>
      </p:sp>
      <p:sp>
        <p:nvSpPr>
          <p:cNvPr id="21" name="Freeform 21"/>
          <p:cNvSpPr/>
          <p:nvPr/>
        </p:nvSpPr>
        <p:spPr>
          <a:xfrm>
            <a:off x="12125062" y="6914595"/>
            <a:ext cx="4847311" cy="2361962"/>
          </a:xfrm>
          <a:custGeom>
            <a:avLst/>
            <a:gdLst/>
            <a:ahLst/>
            <a:cxnLst/>
            <a:rect l="l" t="t" r="r" b="b"/>
            <a:pathLst>
              <a:path w="4847311" h="2361962">
                <a:moveTo>
                  <a:pt x="0" y="0"/>
                </a:moveTo>
                <a:lnTo>
                  <a:pt x="4847311" y="0"/>
                </a:lnTo>
                <a:lnTo>
                  <a:pt x="4847311" y="2361963"/>
                </a:lnTo>
                <a:lnTo>
                  <a:pt x="0" y="23619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Freeform 22"/>
          <p:cNvSpPr/>
          <p:nvPr/>
        </p:nvSpPr>
        <p:spPr>
          <a:xfrm>
            <a:off x="15843116" y="6362365"/>
            <a:ext cx="810304" cy="1314652"/>
          </a:xfrm>
          <a:custGeom>
            <a:avLst/>
            <a:gdLst/>
            <a:ahLst/>
            <a:cxnLst/>
            <a:rect l="l" t="t" r="r" b="b"/>
            <a:pathLst>
              <a:path w="810304" h="1314652">
                <a:moveTo>
                  <a:pt x="0" y="0"/>
                </a:moveTo>
                <a:lnTo>
                  <a:pt x="810304" y="0"/>
                </a:lnTo>
                <a:lnTo>
                  <a:pt x="810304" y="1314653"/>
                </a:lnTo>
                <a:lnTo>
                  <a:pt x="0" y="13146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TextBox 23"/>
          <p:cNvSpPr txBox="1"/>
          <p:nvPr/>
        </p:nvSpPr>
        <p:spPr>
          <a:xfrm>
            <a:off x="12204978" y="7448198"/>
            <a:ext cx="4199333" cy="1476375"/>
          </a:xfrm>
          <a:prstGeom prst="rect">
            <a:avLst/>
          </a:prstGeom>
        </p:spPr>
        <p:txBody>
          <a:bodyPr lIns="0" tIns="0" rIns="0" bIns="0" rtlCol="0" anchor="t">
            <a:spAutoFit/>
          </a:bodyPr>
          <a:lstStyle/>
          <a:p>
            <a:pPr algn="ctr">
              <a:lnSpc>
                <a:spcPts val="3900"/>
              </a:lnSpc>
            </a:pPr>
            <a:r>
              <a:rPr lang="en-US" sz="3000" b="1">
                <a:solidFill>
                  <a:srgbClr val="000000"/>
                </a:solidFill>
                <a:latin typeface="Canva Sans Bold"/>
                <a:ea typeface="Canva Sans Bold"/>
                <a:cs typeface="Canva Sans Bold"/>
                <a:sym typeface="Canva Sans Bold"/>
              </a:rPr>
              <a:t>6. Viitorul AI în Educația Adulților</a:t>
            </a:r>
          </a:p>
          <a:p>
            <a:pPr marL="0" lvl="0" indent="0" algn="ctr">
              <a:lnSpc>
                <a:spcPts val="3900"/>
              </a:lnSpc>
            </a:pPr>
            <a:endParaRPr lang="en-US" sz="3000" b="1">
              <a:solidFill>
                <a:srgbClr val="000000"/>
              </a:solidFill>
              <a:latin typeface="Canva Sans Bold"/>
              <a:ea typeface="Canva Sans Bold"/>
              <a:cs typeface="Canva Sans Bold"/>
              <a:sym typeface="Canva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Freeform 3"/>
          <p:cNvSpPr/>
          <p:nvPr/>
        </p:nvSpPr>
        <p:spPr>
          <a:xfrm>
            <a:off x="14918748" y="-626708"/>
            <a:ext cx="4681103" cy="3310817"/>
          </a:xfrm>
          <a:custGeom>
            <a:avLst/>
            <a:gdLst/>
            <a:ahLst/>
            <a:cxnLst/>
            <a:rect l="l" t="t" r="r" b="b"/>
            <a:pathLst>
              <a:path w="4681103" h="3310817">
                <a:moveTo>
                  <a:pt x="0" y="0"/>
                </a:moveTo>
                <a:lnTo>
                  <a:pt x="4681104" y="0"/>
                </a:lnTo>
                <a:lnTo>
                  <a:pt x="4681104" y="3310816"/>
                </a:lnTo>
                <a:lnTo>
                  <a:pt x="0" y="33108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1286914" y="2018689"/>
            <a:ext cx="7978637" cy="9386632"/>
          </a:xfrm>
          <a:custGeom>
            <a:avLst/>
            <a:gdLst/>
            <a:ahLst/>
            <a:cxnLst/>
            <a:rect l="l" t="t" r="r" b="b"/>
            <a:pathLst>
              <a:path w="7978637" h="9386632">
                <a:moveTo>
                  <a:pt x="7978637" y="0"/>
                </a:moveTo>
                <a:lnTo>
                  <a:pt x="0" y="0"/>
                </a:lnTo>
                <a:lnTo>
                  <a:pt x="0" y="9386632"/>
                </a:lnTo>
                <a:lnTo>
                  <a:pt x="7978637" y="9386632"/>
                </a:lnTo>
                <a:lnTo>
                  <a:pt x="7978637"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1028700" y="3069909"/>
            <a:ext cx="9393142" cy="7653268"/>
            <a:chOff x="0" y="0"/>
            <a:chExt cx="2473914" cy="2015676"/>
          </a:xfrm>
        </p:grpSpPr>
        <p:sp>
          <p:nvSpPr>
            <p:cNvPr id="6" name="Freeform 6"/>
            <p:cNvSpPr/>
            <p:nvPr/>
          </p:nvSpPr>
          <p:spPr>
            <a:xfrm>
              <a:off x="0" y="0"/>
              <a:ext cx="2473914" cy="2015676"/>
            </a:xfrm>
            <a:custGeom>
              <a:avLst/>
              <a:gdLst/>
              <a:ahLst/>
              <a:cxnLst/>
              <a:rect l="l" t="t" r="r" b="b"/>
              <a:pathLst>
                <a:path w="2473914" h="2015676">
                  <a:moveTo>
                    <a:pt x="34617" y="0"/>
                  </a:moveTo>
                  <a:lnTo>
                    <a:pt x="2439297" y="0"/>
                  </a:lnTo>
                  <a:cubicBezTo>
                    <a:pt x="2458415" y="0"/>
                    <a:pt x="2473914" y="15498"/>
                    <a:pt x="2473914" y="34617"/>
                  </a:cubicBezTo>
                  <a:lnTo>
                    <a:pt x="2473914" y="1981059"/>
                  </a:lnTo>
                  <a:cubicBezTo>
                    <a:pt x="2473914" y="2000177"/>
                    <a:pt x="2458415" y="2015676"/>
                    <a:pt x="2439297" y="2015676"/>
                  </a:cubicBezTo>
                  <a:lnTo>
                    <a:pt x="34617" y="2015676"/>
                  </a:lnTo>
                  <a:cubicBezTo>
                    <a:pt x="15498" y="2015676"/>
                    <a:pt x="0" y="2000177"/>
                    <a:pt x="0" y="1981059"/>
                  </a:cubicBezTo>
                  <a:lnTo>
                    <a:pt x="0" y="34617"/>
                  </a:lnTo>
                  <a:cubicBezTo>
                    <a:pt x="0" y="15498"/>
                    <a:pt x="15498" y="0"/>
                    <a:pt x="34617" y="0"/>
                  </a:cubicBezTo>
                  <a:close/>
                </a:path>
              </a:pathLst>
            </a:custGeom>
            <a:solidFill>
              <a:srgbClr val="FFCE32"/>
            </a:solidFill>
          </p:spPr>
        </p:sp>
        <p:sp>
          <p:nvSpPr>
            <p:cNvPr id="7" name="TextBox 7"/>
            <p:cNvSpPr txBox="1"/>
            <p:nvPr/>
          </p:nvSpPr>
          <p:spPr>
            <a:xfrm>
              <a:off x="0" y="-57150"/>
              <a:ext cx="2473914" cy="2072826"/>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flipH="1">
            <a:off x="-1286629" y="-431434"/>
            <a:ext cx="5603193" cy="4900247"/>
          </a:xfrm>
          <a:custGeom>
            <a:avLst/>
            <a:gdLst/>
            <a:ahLst/>
            <a:cxnLst/>
            <a:rect l="l" t="t" r="r" b="b"/>
            <a:pathLst>
              <a:path w="5603193" h="4900247">
                <a:moveTo>
                  <a:pt x="5603193" y="0"/>
                </a:moveTo>
                <a:lnTo>
                  <a:pt x="0" y="0"/>
                </a:lnTo>
                <a:lnTo>
                  <a:pt x="0" y="4900247"/>
                </a:lnTo>
                <a:lnTo>
                  <a:pt x="5603193" y="4900247"/>
                </a:lnTo>
                <a:lnTo>
                  <a:pt x="5603193"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753695">
            <a:off x="10106112" y="130418"/>
            <a:ext cx="3629027" cy="4674391"/>
          </a:xfrm>
          <a:custGeom>
            <a:avLst/>
            <a:gdLst/>
            <a:ahLst/>
            <a:cxnLst/>
            <a:rect l="l" t="t" r="r" b="b"/>
            <a:pathLst>
              <a:path w="3629027" h="4674391">
                <a:moveTo>
                  <a:pt x="0" y="0"/>
                </a:moveTo>
                <a:lnTo>
                  <a:pt x="3629027" y="0"/>
                </a:lnTo>
                <a:lnTo>
                  <a:pt x="3629027" y="4674391"/>
                </a:lnTo>
                <a:lnTo>
                  <a:pt x="0" y="46743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1509248" y="7294362"/>
            <a:ext cx="8432045" cy="2589895"/>
          </a:xfrm>
          <a:prstGeom prst="rect">
            <a:avLst/>
          </a:prstGeom>
        </p:spPr>
        <p:txBody>
          <a:bodyPr lIns="0" tIns="0" rIns="0" bIns="0" rtlCol="0" anchor="t">
            <a:spAutoFit/>
          </a:bodyPr>
          <a:lstStyle/>
          <a:p>
            <a:pPr algn="just">
              <a:lnSpc>
                <a:spcPts val="4160"/>
              </a:lnSpc>
            </a:pPr>
            <a:r>
              <a:rPr lang="en-US" sz="2773" b="1">
                <a:solidFill>
                  <a:srgbClr val="000000"/>
                </a:solidFill>
                <a:latin typeface="Canva Sans Bold"/>
                <a:ea typeface="Canva Sans Bold"/>
                <a:cs typeface="Canva Sans Bold"/>
                <a:sym typeface="Canva Sans Bold"/>
              </a:rPr>
              <a:t>Rolul tehnologiei</a:t>
            </a:r>
            <a:r>
              <a:rPr lang="en-US" sz="2773">
                <a:solidFill>
                  <a:srgbClr val="000000"/>
                </a:solidFill>
                <a:latin typeface="Canva Sans"/>
                <a:ea typeface="Canva Sans"/>
                <a:cs typeface="Canva Sans"/>
                <a:sym typeface="Canva Sans"/>
              </a:rPr>
              <a:t>: Tehnologia a transformat modul în care învățăm, oferind oportunități noi pentru accesibilitate, personalizare și eficiență. Educația digitală a devenit un instrument crucial, în special în contextul pandemiei.</a:t>
            </a:r>
          </a:p>
        </p:txBody>
      </p:sp>
      <p:sp>
        <p:nvSpPr>
          <p:cNvPr id="11" name="TextBox 11"/>
          <p:cNvSpPr txBox="1"/>
          <p:nvPr/>
        </p:nvSpPr>
        <p:spPr>
          <a:xfrm>
            <a:off x="1509248" y="4122110"/>
            <a:ext cx="8432045" cy="3113770"/>
          </a:xfrm>
          <a:prstGeom prst="rect">
            <a:avLst/>
          </a:prstGeom>
        </p:spPr>
        <p:txBody>
          <a:bodyPr lIns="0" tIns="0" rIns="0" bIns="0" rtlCol="0" anchor="t">
            <a:spAutoFit/>
          </a:bodyPr>
          <a:lstStyle/>
          <a:p>
            <a:pPr algn="just">
              <a:lnSpc>
                <a:spcPts val="4160"/>
              </a:lnSpc>
            </a:pPr>
            <a:r>
              <a:rPr lang="en-US" sz="2773" b="1">
                <a:solidFill>
                  <a:srgbClr val="000000"/>
                </a:solidFill>
                <a:latin typeface="Canva Sans Bold"/>
                <a:ea typeface="Canva Sans Bold"/>
                <a:cs typeface="Canva Sans Bold"/>
                <a:sym typeface="Canva Sans Bold"/>
              </a:rPr>
              <a:t>Educația adulților </a:t>
            </a:r>
            <a:r>
              <a:rPr lang="en-US" sz="2773">
                <a:solidFill>
                  <a:srgbClr val="000000"/>
                </a:solidFill>
                <a:latin typeface="Canva Sans"/>
                <a:ea typeface="Canva Sans"/>
                <a:cs typeface="Canva Sans"/>
                <a:sym typeface="Canva Sans"/>
              </a:rPr>
              <a:t>se referă la procesul de învățare care are loc după terminarea educației formale. Este esențială pentru dezvoltarea personală și profesională, facilitând integrarea în piața muncii.</a:t>
            </a:r>
          </a:p>
          <a:p>
            <a:pPr algn="just">
              <a:lnSpc>
                <a:spcPts val="4160"/>
              </a:lnSpc>
            </a:pPr>
            <a:endParaRPr lang="en-US" sz="2773">
              <a:solidFill>
                <a:srgbClr val="000000"/>
              </a:solidFill>
              <a:latin typeface="Canva Sans"/>
              <a:ea typeface="Canva Sans"/>
              <a:cs typeface="Canva Sans"/>
              <a:sym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grpSp>
        <p:nvGrpSpPr>
          <p:cNvPr id="3" name="Group 3"/>
          <p:cNvGrpSpPr/>
          <p:nvPr/>
        </p:nvGrpSpPr>
        <p:grpSpPr>
          <a:xfrm>
            <a:off x="7059914" y="1028700"/>
            <a:ext cx="12374350" cy="8229600"/>
            <a:chOff x="0" y="0"/>
            <a:chExt cx="3259088" cy="2167467"/>
          </a:xfrm>
        </p:grpSpPr>
        <p:sp>
          <p:nvSpPr>
            <p:cNvPr id="4" name="Freeform 4"/>
            <p:cNvSpPr/>
            <p:nvPr/>
          </p:nvSpPr>
          <p:spPr>
            <a:xfrm>
              <a:off x="0" y="0"/>
              <a:ext cx="3259088" cy="2167467"/>
            </a:xfrm>
            <a:custGeom>
              <a:avLst/>
              <a:gdLst/>
              <a:ahLst/>
              <a:cxnLst/>
              <a:rect l="l" t="t" r="r" b="b"/>
              <a:pathLst>
                <a:path w="3259088" h="2167467">
                  <a:moveTo>
                    <a:pt x="26277" y="0"/>
                  </a:moveTo>
                  <a:lnTo>
                    <a:pt x="3232811" y="0"/>
                  </a:lnTo>
                  <a:cubicBezTo>
                    <a:pt x="3239780" y="0"/>
                    <a:pt x="3246464" y="2768"/>
                    <a:pt x="3251392" y="7696"/>
                  </a:cubicBezTo>
                  <a:cubicBezTo>
                    <a:pt x="3256320" y="12624"/>
                    <a:pt x="3259088" y="19308"/>
                    <a:pt x="3259088" y="26277"/>
                  </a:cubicBezTo>
                  <a:lnTo>
                    <a:pt x="3259088" y="2141190"/>
                  </a:lnTo>
                  <a:cubicBezTo>
                    <a:pt x="3259088" y="2155702"/>
                    <a:pt x="3247324" y="2167467"/>
                    <a:pt x="3232811" y="2167467"/>
                  </a:cubicBezTo>
                  <a:lnTo>
                    <a:pt x="26277" y="2167467"/>
                  </a:lnTo>
                  <a:cubicBezTo>
                    <a:pt x="19308" y="2167467"/>
                    <a:pt x="12624" y="2164698"/>
                    <a:pt x="7696" y="2159770"/>
                  </a:cubicBezTo>
                  <a:cubicBezTo>
                    <a:pt x="2768" y="2154843"/>
                    <a:pt x="0" y="2148159"/>
                    <a:pt x="0" y="2141190"/>
                  </a:cubicBezTo>
                  <a:lnTo>
                    <a:pt x="0" y="26277"/>
                  </a:lnTo>
                  <a:cubicBezTo>
                    <a:pt x="0" y="11765"/>
                    <a:pt x="11765" y="0"/>
                    <a:pt x="26277" y="0"/>
                  </a:cubicBezTo>
                  <a:close/>
                </a:path>
              </a:pathLst>
            </a:custGeom>
            <a:solidFill>
              <a:srgbClr val="FFCE32"/>
            </a:solidFill>
          </p:spPr>
        </p:sp>
        <p:sp>
          <p:nvSpPr>
            <p:cNvPr id="5" name="TextBox 5"/>
            <p:cNvSpPr txBox="1"/>
            <p:nvPr/>
          </p:nvSpPr>
          <p:spPr>
            <a:xfrm>
              <a:off x="0" y="-57150"/>
              <a:ext cx="3259088" cy="2224617"/>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1825050" y="-83744"/>
            <a:ext cx="5603193" cy="4900247"/>
          </a:xfrm>
          <a:custGeom>
            <a:avLst/>
            <a:gdLst/>
            <a:ahLst/>
            <a:cxnLst/>
            <a:rect l="l" t="t" r="r" b="b"/>
            <a:pathLst>
              <a:path w="5603193" h="4900247">
                <a:moveTo>
                  <a:pt x="0" y="0"/>
                </a:moveTo>
                <a:lnTo>
                  <a:pt x="5603193" y="0"/>
                </a:lnTo>
                <a:lnTo>
                  <a:pt x="5603193" y="4900248"/>
                </a:lnTo>
                <a:lnTo>
                  <a:pt x="0" y="49002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0" y="4144529"/>
            <a:ext cx="7059914" cy="7098634"/>
          </a:xfrm>
          <a:custGeom>
            <a:avLst/>
            <a:gdLst/>
            <a:ahLst/>
            <a:cxnLst/>
            <a:rect l="l" t="t" r="r" b="b"/>
            <a:pathLst>
              <a:path w="7059914" h="7098634">
                <a:moveTo>
                  <a:pt x="0" y="0"/>
                </a:moveTo>
                <a:lnTo>
                  <a:pt x="7059914" y="0"/>
                </a:lnTo>
                <a:lnTo>
                  <a:pt x="7059914" y="7098634"/>
                </a:lnTo>
                <a:lnTo>
                  <a:pt x="0" y="70986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4698286" y="-1028700"/>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a:off x="-1070688" y="308980"/>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8948242" y="2981325"/>
            <a:ext cx="7929192" cy="5006940"/>
          </a:xfrm>
          <a:prstGeom prst="rect">
            <a:avLst/>
          </a:prstGeom>
        </p:spPr>
        <p:txBody>
          <a:bodyPr lIns="0" tIns="0" rIns="0" bIns="0" rtlCol="0" anchor="t">
            <a:spAutoFit/>
          </a:bodyPr>
          <a:lstStyle/>
          <a:p>
            <a:pPr algn="just">
              <a:lnSpc>
                <a:spcPts val="5001"/>
              </a:lnSpc>
            </a:pPr>
            <a:r>
              <a:rPr lang="en-US" sz="3334">
                <a:solidFill>
                  <a:srgbClr val="000000"/>
                </a:solidFill>
                <a:latin typeface="Canva Sans"/>
                <a:ea typeface="Canva Sans"/>
                <a:cs typeface="Canva Sans"/>
                <a:sym typeface="Canva Sans"/>
              </a:rPr>
              <a:t>I</a:t>
            </a:r>
            <a:r>
              <a:rPr lang="en-US" sz="3334" b="1">
                <a:solidFill>
                  <a:srgbClr val="000000"/>
                </a:solidFill>
                <a:latin typeface="Canva Sans Bold"/>
                <a:ea typeface="Canva Sans Bold"/>
                <a:cs typeface="Canva Sans Bold"/>
                <a:sym typeface="Canva Sans Bold"/>
              </a:rPr>
              <a:t>nteligența artificială </a:t>
            </a:r>
            <a:r>
              <a:rPr lang="en-US" sz="3334">
                <a:solidFill>
                  <a:srgbClr val="000000"/>
                </a:solidFill>
                <a:latin typeface="Canva Sans"/>
                <a:ea typeface="Canva Sans"/>
                <a:cs typeface="Canva Sans"/>
                <a:sym typeface="Canva Sans"/>
              </a:rPr>
              <a:t>(AI) se referă la simularea proceselor cognitive umane de către computere și sisteme software, inclusiv învățarea, raționamentul și auto-corectarea. În contextul educației adulților, AI joacă un rol esențial în personalizarea experienței de învățare.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Freeform 3"/>
          <p:cNvSpPr/>
          <p:nvPr/>
        </p:nvSpPr>
        <p:spPr>
          <a:xfrm>
            <a:off x="17056680" y="8962170"/>
            <a:ext cx="1719729" cy="1840177"/>
          </a:xfrm>
          <a:custGeom>
            <a:avLst/>
            <a:gdLst/>
            <a:ahLst/>
            <a:cxnLst/>
            <a:rect l="l" t="t" r="r" b="b"/>
            <a:pathLst>
              <a:path w="1719729" h="1840177">
                <a:moveTo>
                  <a:pt x="0" y="0"/>
                </a:moveTo>
                <a:lnTo>
                  <a:pt x="1719729" y="0"/>
                </a:lnTo>
                <a:lnTo>
                  <a:pt x="1719729" y="1840177"/>
                </a:lnTo>
                <a:lnTo>
                  <a:pt x="0" y="18401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867707">
            <a:off x="-1563780" y="-1527426"/>
            <a:ext cx="3978551" cy="4438545"/>
          </a:xfrm>
          <a:custGeom>
            <a:avLst/>
            <a:gdLst/>
            <a:ahLst/>
            <a:cxnLst/>
            <a:rect l="l" t="t" r="r" b="b"/>
            <a:pathLst>
              <a:path w="3978551" h="4438545">
                <a:moveTo>
                  <a:pt x="0" y="0"/>
                </a:moveTo>
                <a:lnTo>
                  <a:pt x="3978551" y="0"/>
                </a:lnTo>
                <a:lnTo>
                  <a:pt x="3978551" y="4438546"/>
                </a:lnTo>
                <a:lnTo>
                  <a:pt x="0" y="4438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5963922" y="-305796"/>
            <a:ext cx="3633514" cy="3177673"/>
          </a:xfrm>
          <a:custGeom>
            <a:avLst/>
            <a:gdLst/>
            <a:ahLst/>
            <a:cxnLst/>
            <a:rect l="l" t="t" r="r" b="b"/>
            <a:pathLst>
              <a:path w="3633514" h="3177673">
                <a:moveTo>
                  <a:pt x="0" y="0"/>
                </a:moveTo>
                <a:lnTo>
                  <a:pt x="3633514" y="0"/>
                </a:lnTo>
                <a:lnTo>
                  <a:pt x="3633514" y="3177673"/>
                </a:lnTo>
                <a:lnTo>
                  <a:pt x="0" y="3177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285656" y="2509630"/>
            <a:ext cx="5139197" cy="2504190"/>
          </a:xfrm>
          <a:custGeom>
            <a:avLst/>
            <a:gdLst/>
            <a:ahLst/>
            <a:cxnLst/>
            <a:rect l="l" t="t" r="r" b="b"/>
            <a:pathLst>
              <a:path w="5139197" h="2504190">
                <a:moveTo>
                  <a:pt x="0" y="0"/>
                </a:moveTo>
                <a:lnTo>
                  <a:pt x="5139196" y="0"/>
                </a:lnTo>
                <a:lnTo>
                  <a:pt x="5139196" y="2504191"/>
                </a:lnTo>
                <a:lnTo>
                  <a:pt x="0" y="250419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7063059" y="2561614"/>
            <a:ext cx="4842185" cy="2359465"/>
          </a:xfrm>
          <a:custGeom>
            <a:avLst/>
            <a:gdLst/>
            <a:ahLst/>
            <a:cxnLst/>
            <a:rect l="l" t="t" r="r" b="b"/>
            <a:pathLst>
              <a:path w="4842185" h="2359465">
                <a:moveTo>
                  <a:pt x="0" y="0"/>
                </a:moveTo>
                <a:lnTo>
                  <a:pt x="4842186" y="0"/>
                </a:lnTo>
                <a:lnTo>
                  <a:pt x="4842186" y="2359465"/>
                </a:lnTo>
                <a:lnTo>
                  <a:pt x="0" y="23594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2014528" y="3404266"/>
            <a:ext cx="3560053" cy="740835"/>
          </a:xfrm>
          <a:prstGeom prst="rect">
            <a:avLst/>
          </a:prstGeom>
        </p:spPr>
        <p:txBody>
          <a:bodyPr lIns="0" tIns="0" rIns="0" bIns="0" rtlCol="0" anchor="t">
            <a:spAutoFit/>
          </a:bodyPr>
          <a:lstStyle/>
          <a:p>
            <a:pPr algn="ctr">
              <a:lnSpc>
                <a:spcPts val="2855"/>
              </a:lnSpc>
            </a:pPr>
            <a:r>
              <a:rPr lang="en-US" sz="2944" b="1">
                <a:solidFill>
                  <a:srgbClr val="000000"/>
                </a:solidFill>
                <a:latin typeface="Canva Sans Bold"/>
                <a:ea typeface="Canva Sans Bold"/>
                <a:cs typeface="Canva Sans Bold"/>
                <a:sym typeface="Canva Sans Bold"/>
              </a:rPr>
              <a:t>PLATFORME DE ÎNVĂȚARE ONLINE</a:t>
            </a:r>
          </a:p>
        </p:txBody>
      </p:sp>
      <p:sp>
        <p:nvSpPr>
          <p:cNvPr id="9" name="Freeform 9"/>
          <p:cNvSpPr/>
          <p:nvPr/>
        </p:nvSpPr>
        <p:spPr>
          <a:xfrm>
            <a:off x="12543420" y="2561614"/>
            <a:ext cx="4842185" cy="2359465"/>
          </a:xfrm>
          <a:custGeom>
            <a:avLst/>
            <a:gdLst/>
            <a:ahLst/>
            <a:cxnLst/>
            <a:rect l="l" t="t" r="r" b="b"/>
            <a:pathLst>
              <a:path w="4842185" h="2359465">
                <a:moveTo>
                  <a:pt x="0" y="0"/>
                </a:moveTo>
                <a:lnTo>
                  <a:pt x="4842185" y="0"/>
                </a:lnTo>
                <a:lnTo>
                  <a:pt x="4842185" y="2359465"/>
                </a:lnTo>
                <a:lnTo>
                  <a:pt x="0" y="23594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TextBox 10"/>
          <p:cNvSpPr txBox="1"/>
          <p:nvPr/>
        </p:nvSpPr>
        <p:spPr>
          <a:xfrm>
            <a:off x="13591617" y="3217961"/>
            <a:ext cx="2992332" cy="1029185"/>
          </a:xfrm>
          <a:prstGeom prst="rect">
            <a:avLst/>
          </a:prstGeom>
        </p:spPr>
        <p:txBody>
          <a:bodyPr lIns="0" tIns="0" rIns="0" bIns="0" rtlCol="0" anchor="t">
            <a:spAutoFit/>
          </a:bodyPr>
          <a:lstStyle/>
          <a:p>
            <a:pPr algn="ctr">
              <a:lnSpc>
                <a:spcPts val="2619"/>
              </a:lnSpc>
            </a:pPr>
            <a:r>
              <a:rPr lang="en-US" sz="2700" b="1">
                <a:solidFill>
                  <a:srgbClr val="000000"/>
                </a:solidFill>
                <a:latin typeface="Canva Sans Bold"/>
                <a:ea typeface="Canva Sans Bold"/>
                <a:cs typeface="Canva Sans Bold"/>
                <a:sym typeface="Canva Sans Bold"/>
              </a:rPr>
              <a:t>SISTEME DE EVALUARE AUTOMATĂ</a:t>
            </a:r>
          </a:p>
        </p:txBody>
      </p:sp>
      <p:sp>
        <p:nvSpPr>
          <p:cNvPr id="11" name="TextBox 11"/>
          <p:cNvSpPr txBox="1"/>
          <p:nvPr/>
        </p:nvSpPr>
        <p:spPr>
          <a:xfrm>
            <a:off x="7691542" y="3348682"/>
            <a:ext cx="3585187" cy="852003"/>
          </a:xfrm>
          <a:prstGeom prst="rect">
            <a:avLst/>
          </a:prstGeom>
        </p:spPr>
        <p:txBody>
          <a:bodyPr lIns="0" tIns="0" rIns="0" bIns="0" rtlCol="0" anchor="t">
            <a:spAutoFit/>
          </a:bodyPr>
          <a:lstStyle/>
          <a:p>
            <a:pPr algn="ctr">
              <a:lnSpc>
                <a:spcPts val="3236"/>
              </a:lnSpc>
            </a:pPr>
            <a:r>
              <a:rPr lang="en-US" sz="3336" b="1">
                <a:solidFill>
                  <a:srgbClr val="000000"/>
                </a:solidFill>
                <a:latin typeface="Canva Sans Bold"/>
                <a:ea typeface="Canva Sans Bold"/>
                <a:cs typeface="Canva Sans Bold"/>
                <a:sym typeface="Canva Sans Bold"/>
              </a:rPr>
              <a:t>ASISTENȚI VIRTUALI</a:t>
            </a:r>
          </a:p>
        </p:txBody>
      </p:sp>
      <p:sp>
        <p:nvSpPr>
          <p:cNvPr id="12" name="Freeform 12"/>
          <p:cNvSpPr/>
          <p:nvPr/>
        </p:nvSpPr>
        <p:spPr>
          <a:xfrm>
            <a:off x="-503557" y="7873585"/>
            <a:ext cx="2748659" cy="2769430"/>
          </a:xfrm>
          <a:custGeom>
            <a:avLst/>
            <a:gdLst/>
            <a:ahLst/>
            <a:cxnLst/>
            <a:rect l="l" t="t" r="r" b="b"/>
            <a:pathLst>
              <a:path w="2748659" h="2769430">
                <a:moveTo>
                  <a:pt x="0" y="0"/>
                </a:moveTo>
                <a:lnTo>
                  <a:pt x="2748659" y="0"/>
                </a:lnTo>
                <a:lnTo>
                  <a:pt x="2748659" y="2769430"/>
                </a:lnTo>
                <a:lnTo>
                  <a:pt x="0" y="276943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13"/>
          <p:cNvSpPr/>
          <p:nvPr/>
        </p:nvSpPr>
        <p:spPr>
          <a:xfrm>
            <a:off x="5169429" y="1855684"/>
            <a:ext cx="810304" cy="1314652"/>
          </a:xfrm>
          <a:custGeom>
            <a:avLst/>
            <a:gdLst/>
            <a:ahLst/>
            <a:cxnLst/>
            <a:rect l="l" t="t" r="r" b="b"/>
            <a:pathLst>
              <a:path w="810304" h="1314652">
                <a:moveTo>
                  <a:pt x="0" y="0"/>
                </a:moveTo>
                <a:lnTo>
                  <a:pt x="810304" y="0"/>
                </a:lnTo>
                <a:lnTo>
                  <a:pt x="810304" y="1314652"/>
                </a:lnTo>
                <a:lnTo>
                  <a:pt x="0" y="131465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Freeform 14"/>
          <p:cNvSpPr/>
          <p:nvPr/>
        </p:nvSpPr>
        <p:spPr>
          <a:xfrm>
            <a:off x="11002834" y="1904288"/>
            <a:ext cx="810304" cy="1314652"/>
          </a:xfrm>
          <a:custGeom>
            <a:avLst/>
            <a:gdLst/>
            <a:ahLst/>
            <a:cxnLst/>
            <a:rect l="l" t="t" r="r" b="b"/>
            <a:pathLst>
              <a:path w="810304" h="1314652">
                <a:moveTo>
                  <a:pt x="0" y="0"/>
                </a:moveTo>
                <a:lnTo>
                  <a:pt x="810304" y="0"/>
                </a:lnTo>
                <a:lnTo>
                  <a:pt x="810304" y="1314652"/>
                </a:lnTo>
                <a:lnTo>
                  <a:pt x="0" y="131465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5" name="Freeform 15"/>
          <p:cNvSpPr/>
          <p:nvPr/>
        </p:nvSpPr>
        <p:spPr>
          <a:xfrm rot="-472021">
            <a:off x="12639302" y="1819739"/>
            <a:ext cx="901754" cy="1463023"/>
          </a:xfrm>
          <a:custGeom>
            <a:avLst/>
            <a:gdLst/>
            <a:ahLst/>
            <a:cxnLst/>
            <a:rect l="l" t="t" r="r" b="b"/>
            <a:pathLst>
              <a:path w="901754" h="1463023">
                <a:moveTo>
                  <a:pt x="0" y="0"/>
                </a:moveTo>
                <a:lnTo>
                  <a:pt x="901754" y="0"/>
                </a:lnTo>
                <a:lnTo>
                  <a:pt x="901754" y="1463023"/>
                </a:lnTo>
                <a:lnTo>
                  <a:pt x="0" y="146302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TextBox 16"/>
          <p:cNvSpPr txBox="1"/>
          <p:nvPr/>
        </p:nvSpPr>
        <p:spPr>
          <a:xfrm>
            <a:off x="3189717" y="386685"/>
            <a:ext cx="11908565" cy="1301744"/>
          </a:xfrm>
          <a:prstGeom prst="rect">
            <a:avLst/>
          </a:prstGeom>
        </p:spPr>
        <p:txBody>
          <a:bodyPr lIns="0" tIns="0" rIns="0" bIns="0" rtlCol="0" anchor="t">
            <a:spAutoFit/>
          </a:bodyPr>
          <a:lstStyle/>
          <a:p>
            <a:pPr algn="ctr">
              <a:lnSpc>
                <a:spcPts val="4955"/>
              </a:lnSpc>
            </a:pPr>
            <a:r>
              <a:rPr lang="en-US" sz="5108" b="1">
                <a:solidFill>
                  <a:srgbClr val="000000"/>
                </a:solidFill>
                <a:latin typeface="Canva Sans Bold"/>
                <a:ea typeface="Canva Sans Bold"/>
                <a:cs typeface="Canva Sans Bold"/>
                <a:sym typeface="Canva Sans Bold"/>
              </a:rPr>
              <a:t>INSTRUMENTE AI UTILIZATE ÎN EDUCAȚIA ADULȚILOR</a:t>
            </a:r>
          </a:p>
        </p:txBody>
      </p:sp>
      <p:sp>
        <p:nvSpPr>
          <p:cNvPr id="17" name="Freeform 17"/>
          <p:cNvSpPr/>
          <p:nvPr/>
        </p:nvSpPr>
        <p:spPr>
          <a:xfrm>
            <a:off x="1633247" y="6285277"/>
            <a:ext cx="5097682" cy="2483961"/>
          </a:xfrm>
          <a:custGeom>
            <a:avLst/>
            <a:gdLst/>
            <a:ahLst/>
            <a:cxnLst/>
            <a:rect l="l" t="t" r="r" b="b"/>
            <a:pathLst>
              <a:path w="5097682" h="2483961">
                <a:moveTo>
                  <a:pt x="0" y="0"/>
                </a:moveTo>
                <a:lnTo>
                  <a:pt x="5097682" y="0"/>
                </a:lnTo>
                <a:lnTo>
                  <a:pt x="5097682" y="2483961"/>
                </a:lnTo>
                <a:lnTo>
                  <a:pt x="0" y="24839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8" name="TextBox 18"/>
          <p:cNvSpPr txBox="1"/>
          <p:nvPr/>
        </p:nvSpPr>
        <p:spPr>
          <a:xfrm>
            <a:off x="2289736" y="6922483"/>
            <a:ext cx="3784703" cy="1706471"/>
          </a:xfrm>
          <a:prstGeom prst="rect">
            <a:avLst/>
          </a:prstGeom>
        </p:spPr>
        <p:txBody>
          <a:bodyPr lIns="0" tIns="0" rIns="0" bIns="0" rtlCol="0" anchor="t">
            <a:spAutoFit/>
          </a:bodyPr>
          <a:lstStyle/>
          <a:p>
            <a:pPr algn="ctr">
              <a:lnSpc>
                <a:spcPts val="3313"/>
              </a:lnSpc>
            </a:pPr>
            <a:r>
              <a:rPr lang="en-US" sz="3416" b="1">
                <a:solidFill>
                  <a:srgbClr val="000000"/>
                </a:solidFill>
                <a:latin typeface="Canva Sans Bold"/>
                <a:ea typeface="Canva Sans Bold"/>
                <a:cs typeface="Canva Sans Bold"/>
                <a:sym typeface="Canva Sans Bold"/>
              </a:rPr>
              <a:t>ANALIZA DATELOR DE ÎNVĂȚARE</a:t>
            </a:r>
          </a:p>
          <a:p>
            <a:pPr algn="ctr">
              <a:lnSpc>
                <a:spcPts val="3313"/>
              </a:lnSpc>
            </a:pPr>
            <a:endParaRPr lang="en-US" sz="3416" b="1">
              <a:solidFill>
                <a:srgbClr val="000000"/>
              </a:solidFill>
              <a:latin typeface="Canva Sans Bold"/>
              <a:ea typeface="Canva Sans Bold"/>
              <a:cs typeface="Canva Sans Bold"/>
              <a:sym typeface="Canva Sans Bold"/>
            </a:endParaRPr>
          </a:p>
        </p:txBody>
      </p:sp>
      <p:sp>
        <p:nvSpPr>
          <p:cNvPr id="19" name="Freeform 19"/>
          <p:cNvSpPr/>
          <p:nvPr/>
        </p:nvSpPr>
        <p:spPr>
          <a:xfrm rot="-472021">
            <a:off x="1838859" y="5712192"/>
            <a:ext cx="901754" cy="1463023"/>
          </a:xfrm>
          <a:custGeom>
            <a:avLst/>
            <a:gdLst/>
            <a:ahLst/>
            <a:cxnLst/>
            <a:rect l="l" t="t" r="r" b="b"/>
            <a:pathLst>
              <a:path w="901754" h="1463023">
                <a:moveTo>
                  <a:pt x="0" y="0"/>
                </a:moveTo>
                <a:lnTo>
                  <a:pt x="901754" y="0"/>
                </a:lnTo>
                <a:lnTo>
                  <a:pt x="901754" y="1463022"/>
                </a:lnTo>
                <a:lnTo>
                  <a:pt x="0" y="14630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0" name="Freeform 20"/>
          <p:cNvSpPr/>
          <p:nvPr/>
        </p:nvSpPr>
        <p:spPr>
          <a:xfrm>
            <a:off x="7063059" y="6285277"/>
            <a:ext cx="5097682" cy="2483961"/>
          </a:xfrm>
          <a:custGeom>
            <a:avLst/>
            <a:gdLst/>
            <a:ahLst/>
            <a:cxnLst/>
            <a:rect l="l" t="t" r="r" b="b"/>
            <a:pathLst>
              <a:path w="5097682" h="2483961">
                <a:moveTo>
                  <a:pt x="0" y="0"/>
                </a:moveTo>
                <a:lnTo>
                  <a:pt x="5097682" y="0"/>
                </a:lnTo>
                <a:lnTo>
                  <a:pt x="5097682" y="2483961"/>
                </a:lnTo>
                <a:lnTo>
                  <a:pt x="0" y="24839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TextBox 21"/>
          <p:cNvSpPr txBox="1"/>
          <p:nvPr/>
        </p:nvSpPr>
        <p:spPr>
          <a:xfrm>
            <a:off x="7719549" y="6922483"/>
            <a:ext cx="3784703" cy="1285750"/>
          </a:xfrm>
          <a:prstGeom prst="rect">
            <a:avLst/>
          </a:prstGeom>
        </p:spPr>
        <p:txBody>
          <a:bodyPr lIns="0" tIns="0" rIns="0" bIns="0" rtlCol="0" anchor="t">
            <a:spAutoFit/>
          </a:bodyPr>
          <a:lstStyle/>
          <a:p>
            <a:pPr algn="ctr">
              <a:lnSpc>
                <a:spcPts val="3313"/>
              </a:lnSpc>
            </a:pPr>
            <a:r>
              <a:rPr lang="en-US" sz="3416" b="1">
                <a:solidFill>
                  <a:srgbClr val="000000"/>
                </a:solidFill>
                <a:latin typeface="Canva Sans Bold"/>
                <a:ea typeface="Canva Sans Bold"/>
                <a:cs typeface="Canva Sans Bold"/>
                <a:sym typeface="Canva Sans Bold"/>
              </a:rPr>
              <a:t>APLICAȚII DE ÎNVĂȚARE ADAPTIVĂ</a:t>
            </a:r>
          </a:p>
        </p:txBody>
      </p:sp>
      <p:sp>
        <p:nvSpPr>
          <p:cNvPr id="22" name="Freeform 22"/>
          <p:cNvSpPr/>
          <p:nvPr/>
        </p:nvSpPr>
        <p:spPr>
          <a:xfrm rot="-472021">
            <a:off x="10957109" y="5712192"/>
            <a:ext cx="901754" cy="1463023"/>
          </a:xfrm>
          <a:custGeom>
            <a:avLst/>
            <a:gdLst/>
            <a:ahLst/>
            <a:cxnLst/>
            <a:rect l="l" t="t" r="r" b="b"/>
            <a:pathLst>
              <a:path w="901754" h="1463023">
                <a:moveTo>
                  <a:pt x="0" y="0"/>
                </a:moveTo>
                <a:lnTo>
                  <a:pt x="901754" y="0"/>
                </a:lnTo>
                <a:lnTo>
                  <a:pt x="901754" y="1463022"/>
                </a:lnTo>
                <a:lnTo>
                  <a:pt x="0" y="14630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3" name="Freeform 23"/>
          <p:cNvSpPr/>
          <p:nvPr/>
        </p:nvSpPr>
        <p:spPr>
          <a:xfrm>
            <a:off x="12494116" y="6285277"/>
            <a:ext cx="5097682" cy="2483961"/>
          </a:xfrm>
          <a:custGeom>
            <a:avLst/>
            <a:gdLst/>
            <a:ahLst/>
            <a:cxnLst/>
            <a:rect l="l" t="t" r="r" b="b"/>
            <a:pathLst>
              <a:path w="5097682" h="2483961">
                <a:moveTo>
                  <a:pt x="0" y="0"/>
                </a:moveTo>
                <a:lnTo>
                  <a:pt x="5097682" y="0"/>
                </a:lnTo>
                <a:lnTo>
                  <a:pt x="5097682" y="2483961"/>
                </a:lnTo>
                <a:lnTo>
                  <a:pt x="0" y="24839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TextBox 24"/>
          <p:cNvSpPr txBox="1"/>
          <p:nvPr/>
        </p:nvSpPr>
        <p:spPr>
          <a:xfrm>
            <a:off x="13205931" y="6922483"/>
            <a:ext cx="3784703" cy="1285750"/>
          </a:xfrm>
          <a:prstGeom prst="rect">
            <a:avLst/>
          </a:prstGeom>
        </p:spPr>
        <p:txBody>
          <a:bodyPr lIns="0" tIns="0" rIns="0" bIns="0" rtlCol="0" anchor="t">
            <a:spAutoFit/>
          </a:bodyPr>
          <a:lstStyle/>
          <a:p>
            <a:pPr algn="ctr">
              <a:lnSpc>
                <a:spcPts val="3313"/>
              </a:lnSpc>
            </a:pPr>
            <a:r>
              <a:rPr lang="en-US" sz="3416" b="1">
                <a:solidFill>
                  <a:srgbClr val="000000"/>
                </a:solidFill>
                <a:latin typeface="Canva Sans Bold"/>
                <a:ea typeface="Canva Sans Bold"/>
                <a:cs typeface="Canva Sans Bold"/>
                <a:sym typeface="Canva Sans Bold"/>
              </a:rPr>
              <a:t>REALITATE VIRTUALĂ ȘI AUGMENTATĂ</a:t>
            </a:r>
          </a:p>
        </p:txBody>
      </p:sp>
      <p:sp>
        <p:nvSpPr>
          <p:cNvPr id="25" name="Freeform 25"/>
          <p:cNvSpPr/>
          <p:nvPr/>
        </p:nvSpPr>
        <p:spPr>
          <a:xfrm rot="-472021">
            <a:off x="16485723" y="5553766"/>
            <a:ext cx="901754" cy="1463023"/>
          </a:xfrm>
          <a:custGeom>
            <a:avLst/>
            <a:gdLst/>
            <a:ahLst/>
            <a:cxnLst/>
            <a:rect l="l" t="t" r="r" b="b"/>
            <a:pathLst>
              <a:path w="901754" h="1463023">
                <a:moveTo>
                  <a:pt x="0" y="0"/>
                </a:moveTo>
                <a:lnTo>
                  <a:pt x="901754" y="0"/>
                </a:lnTo>
                <a:lnTo>
                  <a:pt x="901754" y="1463023"/>
                </a:lnTo>
                <a:lnTo>
                  <a:pt x="0" y="146302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grpSp>
        <p:nvGrpSpPr>
          <p:cNvPr id="3" name="Group 3"/>
          <p:cNvGrpSpPr/>
          <p:nvPr/>
        </p:nvGrpSpPr>
        <p:grpSpPr>
          <a:xfrm>
            <a:off x="2948561" y="1302223"/>
            <a:ext cx="10421502" cy="8368402"/>
            <a:chOff x="0" y="0"/>
            <a:chExt cx="2744758" cy="2204024"/>
          </a:xfrm>
        </p:grpSpPr>
        <p:sp>
          <p:nvSpPr>
            <p:cNvPr id="4" name="Freeform 4"/>
            <p:cNvSpPr/>
            <p:nvPr/>
          </p:nvSpPr>
          <p:spPr>
            <a:xfrm>
              <a:off x="0" y="0"/>
              <a:ext cx="2744758" cy="2204024"/>
            </a:xfrm>
            <a:custGeom>
              <a:avLst/>
              <a:gdLst/>
              <a:ahLst/>
              <a:cxnLst/>
              <a:rect l="l" t="t" r="r" b="b"/>
              <a:pathLst>
                <a:path w="2744758" h="2204024">
                  <a:moveTo>
                    <a:pt x="31201" y="0"/>
                  </a:moveTo>
                  <a:lnTo>
                    <a:pt x="2713557" y="0"/>
                  </a:lnTo>
                  <a:cubicBezTo>
                    <a:pt x="2721832" y="0"/>
                    <a:pt x="2729768" y="3287"/>
                    <a:pt x="2735619" y="9139"/>
                  </a:cubicBezTo>
                  <a:cubicBezTo>
                    <a:pt x="2741471" y="14990"/>
                    <a:pt x="2744758" y="22926"/>
                    <a:pt x="2744758" y="31201"/>
                  </a:cubicBezTo>
                  <a:lnTo>
                    <a:pt x="2744758" y="2172823"/>
                  </a:lnTo>
                  <a:cubicBezTo>
                    <a:pt x="2744758" y="2190054"/>
                    <a:pt x="2730789" y="2204024"/>
                    <a:pt x="2713557" y="2204024"/>
                  </a:cubicBezTo>
                  <a:lnTo>
                    <a:pt x="31201" y="2204024"/>
                  </a:lnTo>
                  <a:cubicBezTo>
                    <a:pt x="13969" y="2204024"/>
                    <a:pt x="0" y="2190054"/>
                    <a:pt x="0" y="2172823"/>
                  </a:cubicBezTo>
                  <a:lnTo>
                    <a:pt x="0" y="31201"/>
                  </a:lnTo>
                  <a:cubicBezTo>
                    <a:pt x="0" y="13969"/>
                    <a:pt x="13969" y="0"/>
                    <a:pt x="31201" y="0"/>
                  </a:cubicBezTo>
                  <a:close/>
                </a:path>
              </a:pathLst>
            </a:custGeom>
            <a:solidFill>
              <a:srgbClr val="FFCE32"/>
            </a:solidFill>
          </p:spPr>
        </p:sp>
        <p:sp>
          <p:nvSpPr>
            <p:cNvPr id="5" name="TextBox 5"/>
            <p:cNvSpPr txBox="1"/>
            <p:nvPr/>
          </p:nvSpPr>
          <p:spPr>
            <a:xfrm>
              <a:off x="0" y="-57150"/>
              <a:ext cx="2744758" cy="2261174"/>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flipH="1">
            <a:off x="13370063" y="323589"/>
            <a:ext cx="5130568" cy="5162836"/>
          </a:xfrm>
          <a:custGeom>
            <a:avLst/>
            <a:gdLst/>
            <a:ahLst/>
            <a:cxnLst/>
            <a:rect l="l" t="t" r="r" b="b"/>
            <a:pathLst>
              <a:path w="5130568" h="5162836">
                <a:moveTo>
                  <a:pt x="5130568" y="0"/>
                </a:moveTo>
                <a:lnTo>
                  <a:pt x="0" y="0"/>
                </a:lnTo>
                <a:lnTo>
                  <a:pt x="0" y="5162835"/>
                </a:lnTo>
                <a:lnTo>
                  <a:pt x="5130568" y="5162835"/>
                </a:lnTo>
                <a:lnTo>
                  <a:pt x="5130568"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12154484" y="1028700"/>
            <a:ext cx="2431158" cy="1940506"/>
          </a:xfrm>
          <a:custGeom>
            <a:avLst/>
            <a:gdLst/>
            <a:ahLst/>
            <a:cxnLst/>
            <a:rect l="l" t="t" r="r" b="b"/>
            <a:pathLst>
              <a:path w="2431158" h="1940506">
                <a:moveTo>
                  <a:pt x="2431158" y="0"/>
                </a:moveTo>
                <a:lnTo>
                  <a:pt x="0" y="0"/>
                </a:lnTo>
                <a:lnTo>
                  <a:pt x="0" y="1940506"/>
                </a:lnTo>
                <a:lnTo>
                  <a:pt x="2431158" y="1940506"/>
                </a:lnTo>
                <a:lnTo>
                  <a:pt x="2431158"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2257330" y="5729431"/>
            <a:ext cx="5440240" cy="4114800"/>
          </a:xfrm>
          <a:custGeom>
            <a:avLst/>
            <a:gdLst/>
            <a:ahLst/>
            <a:cxnLst/>
            <a:rect l="l" t="t" r="r" b="b"/>
            <a:pathLst>
              <a:path w="5440240" h="4114800">
                <a:moveTo>
                  <a:pt x="0" y="0"/>
                </a:moveTo>
                <a:lnTo>
                  <a:pt x="5440240" y="0"/>
                </a:lnTo>
                <a:lnTo>
                  <a:pt x="544024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3542580" y="1888195"/>
            <a:ext cx="9527849" cy="7615796"/>
          </a:xfrm>
          <a:prstGeom prst="rect">
            <a:avLst/>
          </a:prstGeom>
        </p:spPr>
        <p:txBody>
          <a:bodyPr lIns="0" tIns="0" rIns="0" bIns="0" rtlCol="0" anchor="t">
            <a:spAutoFit/>
          </a:bodyPr>
          <a:lstStyle/>
          <a:p>
            <a:pPr algn="ctr">
              <a:lnSpc>
                <a:spcPts val="5481"/>
              </a:lnSpc>
            </a:pPr>
            <a:r>
              <a:rPr lang="en-US" sz="3915">
                <a:solidFill>
                  <a:srgbClr val="000000"/>
                </a:solidFill>
                <a:latin typeface="Abril Fatface"/>
                <a:ea typeface="Abril Fatface"/>
                <a:cs typeface="Abril Fatface"/>
                <a:sym typeface="Abril Fatface"/>
              </a:rPr>
              <a:t> Platforme de Învățare Online</a:t>
            </a:r>
          </a:p>
          <a:p>
            <a:pPr algn="ctr">
              <a:lnSpc>
                <a:spcPts val="5481"/>
              </a:lnSpc>
            </a:pPr>
            <a:endParaRPr lang="en-US" sz="3915">
              <a:solidFill>
                <a:srgbClr val="000000"/>
              </a:solidFill>
              <a:latin typeface="Abril Fatface"/>
              <a:ea typeface="Abril Fatface"/>
              <a:cs typeface="Abril Fatface"/>
              <a:sym typeface="Abril Fatface"/>
            </a:endParaRPr>
          </a:p>
          <a:p>
            <a:pPr algn="l">
              <a:lnSpc>
                <a:spcPts val="5481"/>
              </a:lnSpc>
            </a:pPr>
            <a:r>
              <a:rPr lang="en-US" sz="3915">
                <a:solidFill>
                  <a:srgbClr val="000000"/>
                </a:solidFill>
                <a:latin typeface="Canva Sans"/>
                <a:ea typeface="Canva Sans"/>
                <a:cs typeface="Canva Sans"/>
                <a:sym typeface="Canva Sans"/>
              </a:rPr>
              <a:t>Multe platforme de învățare, precum Coursera, edX sau Udacity, utilizează algoritmi de AI pentru a oferi o experiență personalizată. </a:t>
            </a:r>
          </a:p>
          <a:p>
            <a:pPr algn="l">
              <a:lnSpc>
                <a:spcPts val="5481"/>
              </a:lnSpc>
            </a:pPr>
            <a:r>
              <a:rPr lang="en-US" sz="3915">
                <a:solidFill>
                  <a:srgbClr val="000000"/>
                </a:solidFill>
                <a:latin typeface="Canva Sans"/>
                <a:ea typeface="Canva Sans"/>
                <a:cs typeface="Canva Sans"/>
                <a:sym typeface="Canva Sans"/>
              </a:rPr>
              <a:t>Aceste platforme analizează datele utilizatorilor pentru a recomanda cursuri care se aliniază cu interesele și nevoile lor de dezvoltare profesională.</a:t>
            </a:r>
          </a:p>
          <a:p>
            <a:pPr algn="ctr">
              <a:lnSpc>
                <a:spcPts val="5481"/>
              </a:lnSpc>
            </a:pPr>
            <a:endParaRPr lang="en-US" sz="3915">
              <a:solidFill>
                <a:srgbClr val="000000"/>
              </a:solidFill>
              <a:latin typeface="Canva Sans"/>
              <a:ea typeface="Canva Sans"/>
              <a:cs typeface="Canva Sans"/>
              <a:sym typeface="Canva Sans"/>
            </a:endParaRPr>
          </a:p>
        </p:txBody>
      </p:sp>
      <p:sp>
        <p:nvSpPr>
          <p:cNvPr id="10" name="Freeform 10"/>
          <p:cNvSpPr/>
          <p:nvPr/>
        </p:nvSpPr>
        <p:spPr>
          <a:xfrm>
            <a:off x="-3841167" y="4078648"/>
            <a:ext cx="4198776" cy="4114800"/>
          </a:xfrm>
          <a:custGeom>
            <a:avLst/>
            <a:gdLst/>
            <a:ahLst/>
            <a:cxnLst/>
            <a:rect l="l" t="t" r="r" b="b"/>
            <a:pathLst>
              <a:path w="4198776" h="4114800">
                <a:moveTo>
                  <a:pt x="0" y="0"/>
                </a:moveTo>
                <a:lnTo>
                  <a:pt x="4198776" y="0"/>
                </a:lnTo>
                <a:lnTo>
                  <a:pt x="419877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357609" y="323589"/>
            <a:ext cx="4198776" cy="4114800"/>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grpSp>
        <p:nvGrpSpPr>
          <p:cNvPr id="3" name="Group 3"/>
          <p:cNvGrpSpPr/>
          <p:nvPr/>
        </p:nvGrpSpPr>
        <p:grpSpPr>
          <a:xfrm>
            <a:off x="7866158" y="1028700"/>
            <a:ext cx="9393142" cy="9865952"/>
            <a:chOff x="0" y="0"/>
            <a:chExt cx="2473914" cy="2598440"/>
          </a:xfrm>
        </p:grpSpPr>
        <p:sp>
          <p:nvSpPr>
            <p:cNvPr id="4" name="Freeform 4"/>
            <p:cNvSpPr/>
            <p:nvPr/>
          </p:nvSpPr>
          <p:spPr>
            <a:xfrm>
              <a:off x="0" y="0"/>
              <a:ext cx="2473914" cy="2598440"/>
            </a:xfrm>
            <a:custGeom>
              <a:avLst/>
              <a:gdLst/>
              <a:ahLst/>
              <a:cxnLst/>
              <a:rect l="l" t="t" r="r" b="b"/>
              <a:pathLst>
                <a:path w="2473914" h="2598440">
                  <a:moveTo>
                    <a:pt x="34617" y="0"/>
                  </a:moveTo>
                  <a:lnTo>
                    <a:pt x="2439297" y="0"/>
                  </a:lnTo>
                  <a:cubicBezTo>
                    <a:pt x="2458415" y="0"/>
                    <a:pt x="2473914" y="15498"/>
                    <a:pt x="2473914" y="34617"/>
                  </a:cubicBezTo>
                  <a:lnTo>
                    <a:pt x="2473914" y="2563823"/>
                  </a:lnTo>
                  <a:cubicBezTo>
                    <a:pt x="2473914" y="2582942"/>
                    <a:pt x="2458415" y="2598440"/>
                    <a:pt x="2439297" y="2598440"/>
                  </a:cubicBezTo>
                  <a:lnTo>
                    <a:pt x="34617" y="2598440"/>
                  </a:lnTo>
                  <a:cubicBezTo>
                    <a:pt x="15498" y="2598440"/>
                    <a:pt x="0" y="2582942"/>
                    <a:pt x="0" y="2563823"/>
                  </a:cubicBezTo>
                  <a:lnTo>
                    <a:pt x="0" y="34617"/>
                  </a:lnTo>
                  <a:cubicBezTo>
                    <a:pt x="0" y="15498"/>
                    <a:pt x="15498" y="0"/>
                    <a:pt x="34617" y="0"/>
                  </a:cubicBezTo>
                  <a:close/>
                </a:path>
              </a:pathLst>
            </a:custGeom>
            <a:solidFill>
              <a:srgbClr val="FFCE32"/>
            </a:solidFill>
          </p:spPr>
        </p:sp>
        <p:sp>
          <p:nvSpPr>
            <p:cNvPr id="5" name="TextBox 5"/>
            <p:cNvSpPr txBox="1"/>
            <p:nvPr/>
          </p:nvSpPr>
          <p:spPr>
            <a:xfrm>
              <a:off x="0" y="-57150"/>
              <a:ext cx="2473914" cy="265559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flipH="1">
            <a:off x="-514876" y="-476841"/>
            <a:ext cx="5252464" cy="5620341"/>
          </a:xfrm>
          <a:custGeom>
            <a:avLst/>
            <a:gdLst/>
            <a:ahLst/>
            <a:cxnLst/>
            <a:rect l="l" t="t" r="r" b="b"/>
            <a:pathLst>
              <a:path w="5252464" h="5620341">
                <a:moveTo>
                  <a:pt x="5252465" y="0"/>
                </a:moveTo>
                <a:lnTo>
                  <a:pt x="0" y="0"/>
                </a:lnTo>
                <a:lnTo>
                  <a:pt x="0" y="5620341"/>
                </a:lnTo>
                <a:lnTo>
                  <a:pt x="5252465" y="5620341"/>
                </a:lnTo>
                <a:lnTo>
                  <a:pt x="5252465"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8905129" y="9040148"/>
            <a:ext cx="7315200" cy="1981754"/>
          </a:xfrm>
          <a:custGeom>
            <a:avLst/>
            <a:gdLst/>
            <a:ahLst/>
            <a:cxnLst/>
            <a:rect l="l" t="t" r="r" b="b"/>
            <a:pathLst>
              <a:path w="7315200" h="1981754">
                <a:moveTo>
                  <a:pt x="0" y="0"/>
                </a:moveTo>
                <a:lnTo>
                  <a:pt x="7315200" y="0"/>
                </a:lnTo>
                <a:lnTo>
                  <a:pt x="7315200" y="1981754"/>
                </a:lnTo>
                <a:lnTo>
                  <a:pt x="0" y="198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5130811" y="-476841"/>
            <a:ext cx="4826211" cy="4220741"/>
          </a:xfrm>
          <a:custGeom>
            <a:avLst/>
            <a:gdLst/>
            <a:ahLst/>
            <a:cxnLst/>
            <a:rect l="l" t="t" r="r" b="b"/>
            <a:pathLst>
              <a:path w="4826211" h="4220741">
                <a:moveTo>
                  <a:pt x="0" y="0"/>
                </a:moveTo>
                <a:lnTo>
                  <a:pt x="4826211" y="0"/>
                </a:lnTo>
                <a:lnTo>
                  <a:pt x="4826211" y="4220741"/>
                </a:lnTo>
                <a:lnTo>
                  <a:pt x="0" y="42207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flipH="1">
            <a:off x="1028700" y="3233716"/>
            <a:ext cx="7417778" cy="8276460"/>
          </a:xfrm>
          <a:custGeom>
            <a:avLst/>
            <a:gdLst/>
            <a:ahLst/>
            <a:cxnLst/>
            <a:rect l="l" t="t" r="r" b="b"/>
            <a:pathLst>
              <a:path w="7417778" h="8276460">
                <a:moveTo>
                  <a:pt x="7417778" y="0"/>
                </a:moveTo>
                <a:lnTo>
                  <a:pt x="0" y="0"/>
                </a:lnTo>
                <a:lnTo>
                  <a:pt x="0" y="8276460"/>
                </a:lnTo>
                <a:lnTo>
                  <a:pt x="7417778" y="8276460"/>
                </a:lnTo>
                <a:lnTo>
                  <a:pt x="7417778"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flipH="1">
            <a:off x="5809230" y="3430608"/>
            <a:ext cx="2431158" cy="1940506"/>
          </a:xfrm>
          <a:custGeom>
            <a:avLst/>
            <a:gdLst/>
            <a:ahLst/>
            <a:cxnLst/>
            <a:rect l="l" t="t" r="r" b="b"/>
            <a:pathLst>
              <a:path w="2431158" h="1940506">
                <a:moveTo>
                  <a:pt x="2431159" y="0"/>
                </a:moveTo>
                <a:lnTo>
                  <a:pt x="0" y="0"/>
                </a:lnTo>
                <a:lnTo>
                  <a:pt x="0" y="1940507"/>
                </a:lnTo>
                <a:lnTo>
                  <a:pt x="2431159" y="1940507"/>
                </a:lnTo>
                <a:lnTo>
                  <a:pt x="2431159"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TextBox 11"/>
          <p:cNvSpPr txBox="1"/>
          <p:nvPr/>
        </p:nvSpPr>
        <p:spPr>
          <a:xfrm>
            <a:off x="8059500" y="1181100"/>
            <a:ext cx="8160829" cy="2500775"/>
          </a:xfrm>
          <a:prstGeom prst="rect">
            <a:avLst/>
          </a:prstGeom>
        </p:spPr>
        <p:txBody>
          <a:bodyPr lIns="0" tIns="0" rIns="0" bIns="0" rtlCol="0" anchor="t">
            <a:spAutoFit/>
          </a:bodyPr>
          <a:lstStyle/>
          <a:p>
            <a:pPr algn="ctr">
              <a:lnSpc>
                <a:spcPts val="6499"/>
              </a:lnSpc>
            </a:pPr>
            <a:r>
              <a:rPr lang="en-US" sz="6700" b="1">
                <a:solidFill>
                  <a:srgbClr val="000000"/>
                </a:solidFill>
                <a:latin typeface="Canva Sans Bold"/>
                <a:ea typeface="Canva Sans Bold"/>
                <a:cs typeface="Canva Sans Bold"/>
                <a:sym typeface="Canva Sans Bold"/>
              </a:rPr>
              <a:t>SISTEME DE EVALUARE AUTOMATĂ</a:t>
            </a:r>
          </a:p>
        </p:txBody>
      </p:sp>
      <p:sp>
        <p:nvSpPr>
          <p:cNvPr id="12" name="TextBox 12"/>
          <p:cNvSpPr txBox="1"/>
          <p:nvPr/>
        </p:nvSpPr>
        <p:spPr>
          <a:xfrm>
            <a:off x="8404839" y="3157516"/>
            <a:ext cx="8315780" cy="6002299"/>
          </a:xfrm>
          <a:prstGeom prst="rect">
            <a:avLst/>
          </a:prstGeom>
        </p:spPr>
        <p:txBody>
          <a:bodyPr lIns="0" tIns="0" rIns="0" bIns="0" rtlCol="0" anchor="t">
            <a:spAutoFit/>
          </a:bodyPr>
          <a:lstStyle/>
          <a:p>
            <a:pPr algn="just">
              <a:lnSpc>
                <a:spcPts val="4103"/>
              </a:lnSpc>
            </a:pPr>
            <a:r>
              <a:rPr lang="en-US" sz="2735">
                <a:solidFill>
                  <a:srgbClr val="000000"/>
                </a:solidFill>
                <a:latin typeface="Canva Sans"/>
                <a:ea typeface="Canva Sans"/>
                <a:cs typeface="Canva Sans"/>
                <a:sym typeface="Canva Sans"/>
              </a:rPr>
              <a:t> </a:t>
            </a:r>
          </a:p>
          <a:p>
            <a:pPr algn="just">
              <a:lnSpc>
                <a:spcPts val="4431"/>
              </a:lnSpc>
            </a:pPr>
            <a:r>
              <a:rPr lang="en-US" sz="2954">
                <a:solidFill>
                  <a:srgbClr val="000000"/>
                </a:solidFill>
                <a:latin typeface="Canva Sans"/>
                <a:ea typeface="Canva Sans"/>
                <a:cs typeface="Canva Sans"/>
                <a:sym typeface="Canva Sans"/>
              </a:rPr>
              <a:t>Instrumentele AI pot evalua lucrările scrise, teste și examene, oferind feedback instantaneu. De exemplu, platforme ca Turnitin sau Grammarly folosesc AI pentru a verifica plagiatul și a oferi sugestii de îmbunătățire a scrisului. Acest lucru nu doar că economisește timp pentru instructori, dar ajută și studenții să înțeleagă rapid unde pot îmbunătăți.</a:t>
            </a:r>
          </a:p>
          <a:p>
            <a:pPr algn="just">
              <a:lnSpc>
                <a:spcPts val="4431"/>
              </a:lnSpc>
            </a:pPr>
            <a:endParaRPr lang="en-US" sz="2954">
              <a:solidFill>
                <a:srgbClr val="000000"/>
              </a:solidFill>
              <a:latin typeface="Canva Sans"/>
              <a:ea typeface="Canva Sans"/>
              <a:cs typeface="Canva Sans"/>
              <a:sym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TextBox 3"/>
          <p:cNvSpPr txBox="1"/>
          <p:nvPr/>
        </p:nvSpPr>
        <p:spPr>
          <a:xfrm>
            <a:off x="4991630" y="634636"/>
            <a:ext cx="8790519" cy="2530474"/>
          </a:xfrm>
          <a:prstGeom prst="rect">
            <a:avLst/>
          </a:prstGeom>
        </p:spPr>
        <p:txBody>
          <a:bodyPr lIns="0" tIns="0" rIns="0" bIns="0" rtlCol="0" anchor="t">
            <a:spAutoFit/>
          </a:bodyPr>
          <a:lstStyle/>
          <a:p>
            <a:pPr algn="ctr">
              <a:lnSpc>
                <a:spcPts val="9699"/>
              </a:lnSpc>
            </a:pPr>
            <a:r>
              <a:rPr lang="en-US" sz="9999" b="1">
                <a:solidFill>
                  <a:srgbClr val="FFFFFF"/>
                </a:solidFill>
                <a:latin typeface="Canva Sans Bold"/>
                <a:ea typeface="Canva Sans Bold"/>
                <a:cs typeface="Canva Sans Bold"/>
                <a:sym typeface="Canva Sans Bold"/>
              </a:rPr>
              <a:t>ASISTENȚI VIRTUALI </a:t>
            </a:r>
          </a:p>
        </p:txBody>
      </p:sp>
      <p:grpSp>
        <p:nvGrpSpPr>
          <p:cNvPr id="4" name="Group 4"/>
          <p:cNvGrpSpPr/>
          <p:nvPr/>
        </p:nvGrpSpPr>
        <p:grpSpPr>
          <a:xfrm>
            <a:off x="2702177" y="4364386"/>
            <a:ext cx="14232361" cy="4893914"/>
            <a:chOff x="0" y="0"/>
            <a:chExt cx="3748441" cy="1288932"/>
          </a:xfrm>
        </p:grpSpPr>
        <p:sp>
          <p:nvSpPr>
            <p:cNvPr id="5" name="Freeform 5"/>
            <p:cNvSpPr/>
            <p:nvPr/>
          </p:nvSpPr>
          <p:spPr>
            <a:xfrm>
              <a:off x="0" y="0"/>
              <a:ext cx="3748441" cy="1288932"/>
            </a:xfrm>
            <a:custGeom>
              <a:avLst/>
              <a:gdLst/>
              <a:ahLst/>
              <a:cxnLst/>
              <a:rect l="l" t="t" r="r" b="b"/>
              <a:pathLst>
                <a:path w="3748441" h="1288932">
                  <a:moveTo>
                    <a:pt x="22847" y="0"/>
                  </a:moveTo>
                  <a:lnTo>
                    <a:pt x="3725594" y="0"/>
                  </a:lnTo>
                  <a:cubicBezTo>
                    <a:pt x="3738212" y="0"/>
                    <a:pt x="3748441" y="10229"/>
                    <a:pt x="3748441" y="22847"/>
                  </a:cubicBezTo>
                  <a:lnTo>
                    <a:pt x="3748441" y="1266086"/>
                  </a:lnTo>
                  <a:cubicBezTo>
                    <a:pt x="3748441" y="1278703"/>
                    <a:pt x="3738212" y="1288932"/>
                    <a:pt x="3725594" y="1288932"/>
                  </a:cubicBezTo>
                  <a:lnTo>
                    <a:pt x="22847" y="1288932"/>
                  </a:lnTo>
                  <a:cubicBezTo>
                    <a:pt x="10229" y="1288932"/>
                    <a:pt x="0" y="1278703"/>
                    <a:pt x="0" y="1266086"/>
                  </a:cubicBezTo>
                  <a:lnTo>
                    <a:pt x="0" y="22847"/>
                  </a:lnTo>
                  <a:cubicBezTo>
                    <a:pt x="0" y="10229"/>
                    <a:pt x="10229" y="0"/>
                    <a:pt x="22847" y="0"/>
                  </a:cubicBezTo>
                  <a:close/>
                </a:path>
              </a:pathLst>
            </a:custGeom>
            <a:solidFill>
              <a:srgbClr val="FFCE32"/>
            </a:solidFill>
          </p:spPr>
        </p:sp>
        <p:sp>
          <p:nvSpPr>
            <p:cNvPr id="6" name="TextBox 6"/>
            <p:cNvSpPr txBox="1"/>
            <p:nvPr/>
          </p:nvSpPr>
          <p:spPr>
            <a:xfrm>
              <a:off x="0" y="-57150"/>
              <a:ext cx="3748441" cy="1346082"/>
            </a:xfrm>
            <a:prstGeom prst="rect">
              <a:avLst/>
            </a:prstGeom>
          </p:spPr>
          <p:txBody>
            <a:bodyPr lIns="50800" tIns="50800" rIns="50800" bIns="50800" rtlCol="0" anchor="ctr"/>
            <a:lstStyle/>
            <a:p>
              <a:pPr algn="ctr">
                <a:lnSpc>
                  <a:spcPts val="3499"/>
                </a:lnSpc>
              </a:pPr>
              <a:endParaRPr/>
            </a:p>
          </p:txBody>
        </p:sp>
      </p:grpSp>
      <p:sp>
        <p:nvSpPr>
          <p:cNvPr id="7" name="Freeform 7"/>
          <p:cNvSpPr/>
          <p:nvPr/>
        </p:nvSpPr>
        <p:spPr>
          <a:xfrm flipH="1">
            <a:off x="-296335" y="0"/>
            <a:ext cx="4559335" cy="4114800"/>
          </a:xfrm>
          <a:custGeom>
            <a:avLst/>
            <a:gdLst/>
            <a:ahLst/>
            <a:cxnLst/>
            <a:rect l="l" t="t" r="r" b="b"/>
            <a:pathLst>
              <a:path w="4559335" h="4114800">
                <a:moveTo>
                  <a:pt x="4559336" y="0"/>
                </a:moveTo>
                <a:lnTo>
                  <a:pt x="0" y="0"/>
                </a:lnTo>
                <a:lnTo>
                  <a:pt x="0" y="4114800"/>
                </a:lnTo>
                <a:lnTo>
                  <a:pt x="4559336" y="4114800"/>
                </a:lnTo>
                <a:lnTo>
                  <a:pt x="455933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H="1">
            <a:off x="14288415" y="0"/>
            <a:ext cx="4032504" cy="4114800"/>
          </a:xfrm>
          <a:custGeom>
            <a:avLst/>
            <a:gdLst/>
            <a:ahLst/>
            <a:cxnLst/>
            <a:rect l="l" t="t" r="r" b="b"/>
            <a:pathLst>
              <a:path w="4032504" h="4114800">
                <a:moveTo>
                  <a:pt x="4032504" y="0"/>
                </a:moveTo>
                <a:lnTo>
                  <a:pt x="0" y="0"/>
                </a:lnTo>
                <a:lnTo>
                  <a:pt x="0" y="4114800"/>
                </a:lnTo>
                <a:lnTo>
                  <a:pt x="4032504" y="4114800"/>
                </a:lnTo>
                <a:lnTo>
                  <a:pt x="4032504"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5265132" y="6106493"/>
            <a:ext cx="3897838" cy="4114800"/>
          </a:xfrm>
          <a:custGeom>
            <a:avLst/>
            <a:gdLst/>
            <a:ahLst/>
            <a:cxnLst/>
            <a:rect l="l" t="t" r="r" b="b"/>
            <a:pathLst>
              <a:path w="3897838" h="4114800">
                <a:moveTo>
                  <a:pt x="0" y="0"/>
                </a:moveTo>
                <a:lnTo>
                  <a:pt x="3897837" y="0"/>
                </a:lnTo>
                <a:lnTo>
                  <a:pt x="389783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229923" y="7020982"/>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3444942" y="4474860"/>
            <a:ext cx="12859725" cy="4596766"/>
          </a:xfrm>
          <a:prstGeom prst="rect">
            <a:avLst/>
          </a:prstGeom>
        </p:spPr>
        <p:txBody>
          <a:bodyPr lIns="0" tIns="0" rIns="0" bIns="0" rtlCol="0" anchor="t">
            <a:spAutoFit/>
          </a:bodyPr>
          <a:lstStyle/>
          <a:p>
            <a:pPr algn="just">
              <a:lnSpc>
                <a:spcPts val="3749"/>
              </a:lnSpc>
            </a:pPr>
            <a:endParaRPr/>
          </a:p>
          <a:p>
            <a:pPr algn="just">
              <a:lnSpc>
                <a:spcPts val="5549"/>
              </a:lnSpc>
            </a:pPr>
            <a:r>
              <a:rPr lang="en-US" sz="3699">
                <a:solidFill>
                  <a:srgbClr val="000000"/>
                </a:solidFill>
                <a:latin typeface="Canva Sans"/>
                <a:ea typeface="Canva Sans"/>
                <a:cs typeface="Canva Sans"/>
                <a:sym typeface="Canva Sans"/>
              </a:rPr>
              <a:t>Asistenții virtuali, cum ar fi chatbots, pot răspunde la întrebările frecvente ale studenților și pot oferi suport 24/7. Acestea sunt utile în facilitarea accesului la informații și resurse, oferind un nivel de suport care ar fi imposibil de realizat doar prin intermediul instructorilor.</a:t>
            </a:r>
          </a:p>
          <a:p>
            <a:pPr algn="just">
              <a:lnSpc>
                <a:spcPts val="5549"/>
              </a:lnSpc>
            </a:pPr>
            <a:endParaRPr lang="en-US" sz="3699">
              <a:solidFill>
                <a:srgbClr val="000000"/>
              </a:solidFill>
              <a:latin typeface="Canva Sans"/>
              <a:ea typeface="Canva Sans"/>
              <a:cs typeface="Canva Sans"/>
              <a:sym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sp>
        <p:nvSpPr>
          <p:cNvPr id="3" name="Freeform 3"/>
          <p:cNvSpPr/>
          <p:nvPr/>
        </p:nvSpPr>
        <p:spPr>
          <a:xfrm>
            <a:off x="357609" y="323589"/>
            <a:ext cx="4198776" cy="4114800"/>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4765268" y="1347641"/>
            <a:ext cx="10421502" cy="8368402"/>
            <a:chOff x="0" y="0"/>
            <a:chExt cx="2744758" cy="2204024"/>
          </a:xfrm>
        </p:grpSpPr>
        <p:sp>
          <p:nvSpPr>
            <p:cNvPr id="5" name="Freeform 5"/>
            <p:cNvSpPr/>
            <p:nvPr/>
          </p:nvSpPr>
          <p:spPr>
            <a:xfrm>
              <a:off x="0" y="0"/>
              <a:ext cx="2744758" cy="2204024"/>
            </a:xfrm>
            <a:custGeom>
              <a:avLst/>
              <a:gdLst/>
              <a:ahLst/>
              <a:cxnLst/>
              <a:rect l="l" t="t" r="r" b="b"/>
              <a:pathLst>
                <a:path w="2744758" h="2204024">
                  <a:moveTo>
                    <a:pt x="31201" y="0"/>
                  </a:moveTo>
                  <a:lnTo>
                    <a:pt x="2713557" y="0"/>
                  </a:lnTo>
                  <a:cubicBezTo>
                    <a:pt x="2721832" y="0"/>
                    <a:pt x="2729768" y="3287"/>
                    <a:pt x="2735619" y="9139"/>
                  </a:cubicBezTo>
                  <a:cubicBezTo>
                    <a:pt x="2741471" y="14990"/>
                    <a:pt x="2744758" y="22926"/>
                    <a:pt x="2744758" y="31201"/>
                  </a:cubicBezTo>
                  <a:lnTo>
                    <a:pt x="2744758" y="2172823"/>
                  </a:lnTo>
                  <a:cubicBezTo>
                    <a:pt x="2744758" y="2190054"/>
                    <a:pt x="2730789" y="2204024"/>
                    <a:pt x="2713557" y="2204024"/>
                  </a:cubicBezTo>
                  <a:lnTo>
                    <a:pt x="31201" y="2204024"/>
                  </a:lnTo>
                  <a:cubicBezTo>
                    <a:pt x="13969" y="2204024"/>
                    <a:pt x="0" y="2190054"/>
                    <a:pt x="0" y="2172823"/>
                  </a:cubicBezTo>
                  <a:lnTo>
                    <a:pt x="0" y="31201"/>
                  </a:lnTo>
                  <a:cubicBezTo>
                    <a:pt x="0" y="13969"/>
                    <a:pt x="13969" y="0"/>
                    <a:pt x="31201" y="0"/>
                  </a:cubicBezTo>
                  <a:close/>
                </a:path>
              </a:pathLst>
            </a:custGeom>
            <a:solidFill>
              <a:srgbClr val="FFCE32"/>
            </a:solidFill>
          </p:spPr>
        </p:sp>
        <p:sp>
          <p:nvSpPr>
            <p:cNvPr id="6" name="TextBox 6"/>
            <p:cNvSpPr txBox="1"/>
            <p:nvPr/>
          </p:nvSpPr>
          <p:spPr>
            <a:xfrm>
              <a:off x="0" y="-57150"/>
              <a:ext cx="2744758" cy="2261174"/>
            </a:xfrm>
            <a:prstGeom prst="rect">
              <a:avLst/>
            </a:prstGeom>
          </p:spPr>
          <p:txBody>
            <a:bodyPr lIns="50800" tIns="50800" rIns="50800" bIns="50800" rtlCol="0" anchor="ctr"/>
            <a:lstStyle/>
            <a:p>
              <a:pPr algn="ctr">
                <a:lnSpc>
                  <a:spcPts val="3499"/>
                </a:lnSpc>
              </a:pPr>
              <a:endParaRPr/>
            </a:p>
          </p:txBody>
        </p:sp>
      </p:grpSp>
      <p:sp>
        <p:nvSpPr>
          <p:cNvPr id="7" name="Freeform 7"/>
          <p:cNvSpPr/>
          <p:nvPr/>
        </p:nvSpPr>
        <p:spPr>
          <a:xfrm>
            <a:off x="13916876" y="6680349"/>
            <a:ext cx="4517246" cy="4114800"/>
          </a:xfrm>
          <a:custGeom>
            <a:avLst/>
            <a:gdLst/>
            <a:ahLst/>
            <a:cxnLst/>
            <a:rect l="l" t="t" r="r" b="b"/>
            <a:pathLst>
              <a:path w="4517246" h="4114800">
                <a:moveTo>
                  <a:pt x="0" y="0"/>
                </a:moveTo>
                <a:lnTo>
                  <a:pt x="4517246" y="0"/>
                </a:lnTo>
                <a:lnTo>
                  <a:pt x="451724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3916876" y="-410945"/>
            <a:ext cx="3897838" cy="4114800"/>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TextBox 9"/>
          <p:cNvSpPr txBox="1"/>
          <p:nvPr/>
        </p:nvSpPr>
        <p:spPr>
          <a:xfrm>
            <a:off x="5973081" y="2703621"/>
            <a:ext cx="8315780" cy="6554679"/>
          </a:xfrm>
          <a:prstGeom prst="rect">
            <a:avLst/>
          </a:prstGeom>
        </p:spPr>
        <p:txBody>
          <a:bodyPr lIns="0" tIns="0" rIns="0" bIns="0" rtlCol="0" anchor="t">
            <a:spAutoFit/>
          </a:bodyPr>
          <a:lstStyle/>
          <a:p>
            <a:pPr algn="just">
              <a:lnSpc>
                <a:spcPts val="4103"/>
              </a:lnSpc>
            </a:pPr>
            <a:r>
              <a:rPr lang="en-US" sz="2735">
                <a:solidFill>
                  <a:srgbClr val="000000"/>
                </a:solidFill>
                <a:latin typeface="Canva Sans"/>
                <a:ea typeface="Canva Sans"/>
                <a:cs typeface="Canva Sans"/>
                <a:sym typeface="Canva Sans"/>
              </a:rPr>
              <a:t> </a:t>
            </a:r>
          </a:p>
          <a:p>
            <a:pPr algn="just">
              <a:lnSpc>
                <a:spcPts val="4431"/>
              </a:lnSpc>
            </a:pPr>
            <a:endParaRPr lang="en-US" sz="2735">
              <a:solidFill>
                <a:srgbClr val="000000"/>
              </a:solidFill>
              <a:latin typeface="Canva Sans"/>
              <a:ea typeface="Canva Sans"/>
              <a:cs typeface="Canva Sans"/>
              <a:sym typeface="Canva Sans"/>
            </a:endParaRPr>
          </a:p>
          <a:p>
            <a:pPr algn="just">
              <a:lnSpc>
                <a:spcPts val="4431"/>
              </a:lnSpc>
            </a:pPr>
            <a:r>
              <a:rPr lang="en-US" sz="2954">
                <a:solidFill>
                  <a:srgbClr val="000000"/>
                </a:solidFill>
                <a:latin typeface="Canva Sans"/>
                <a:ea typeface="Canva Sans"/>
                <a:cs typeface="Canva Sans"/>
                <a:sym typeface="Canva Sans"/>
              </a:rPr>
              <a:t>Instrumentele de analiză bazate pe AI pot monitoriza progresul studenților, identificând tendințe și comportamente de învățare. Aceste date pot ajuta instructorii să personalizeze curricula și să ofere intervenții atunci când este necesar. De exemplu, dacă un student întâmpină dificultăți la un anumit modul, instructorii pot interveni cu resurse suplimentare.</a:t>
            </a:r>
          </a:p>
          <a:p>
            <a:pPr algn="just">
              <a:lnSpc>
                <a:spcPts val="4431"/>
              </a:lnSpc>
            </a:pPr>
            <a:endParaRPr lang="en-US" sz="2954">
              <a:solidFill>
                <a:srgbClr val="000000"/>
              </a:solidFill>
              <a:latin typeface="Canva Sans"/>
              <a:ea typeface="Canva Sans"/>
              <a:cs typeface="Canva Sans"/>
              <a:sym typeface="Canva Sans"/>
            </a:endParaRPr>
          </a:p>
        </p:txBody>
      </p:sp>
      <p:sp>
        <p:nvSpPr>
          <p:cNvPr id="10" name="TextBox 10"/>
          <p:cNvSpPr txBox="1"/>
          <p:nvPr/>
        </p:nvSpPr>
        <p:spPr>
          <a:xfrm>
            <a:off x="5973081" y="1500041"/>
            <a:ext cx="8160829" cy="1681625"/>
          </a:xfrm>
          <a:prstGeom prst="rect">
            <a:avLst/>
          </a:prstGeom>
        </p:spPr>
        <p:txBody>
          <a:bodyPr lIns="0" tIns="0" rIns="0" bIns="0" rtlCol="0" anchor="t">
            <a:spAutoFit/>
          </a:bodyPr>
          <a:lstStyle/>
          <a:p>
            <a:pPr algn="ctr">
              <a:lnSpc>
                <a:spcPts val="6499"/>
              </a:lnSpc>
            </a:pPr>
            <a:r>
              <a:rPr lang="en-US" sz="6700" b="1">
                <a:solidFill>
                  <a:srgbClr val="000000"/>
                </a:solidFill>
                <a:latin typeface="Canva Sans Bold"/>
                <a:ea typeface="Canva Sans Bold"/>
                <a:cs typeface="Canva Sans Bold"/>
                <a:sym typeface="Canva Sans Bold"/>
              </a:rPr>
              <a:t>ANALIZA DATELOR DE ÎNVĂȚARE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728</Words>
  <Application>Microsoft Office PowerPoint</Application>
  <PresentationFormat>Particularizare</PresentationFormat>
  <Paragraphs>77</Paragraphs>
  <Slides>16</Slides>
  <Notes>0</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16</vt:i4>
      </vt:variant>
    </vt:vector>
  </HeadingPairs>
  <TitlesOfParts>
    <vt:vector size="24" baseType="lpstr">
      <vt:lpstr>Abril Fatface</vt:lpstr>
      <vt:lpstr>Arial</vt:lpstr>
      <vt:lpstr>Calibri</vt:lpstr>
      <vt:lpstr>Montserrat Bold</vt:lpstr>
      <vt:lpstr>Canva Sans Bold</vt:lpstr>
      <vt:lpstr>Canva Sans</vt:lpstr>
      <vt:lpstr>BM Hanna</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Yellow Illustrative Digital Education Presentation</dc:title>
  <cp:lastModifiedBy>Administrator</cp:lastModifiedBy>
  <cp:revision>1</cp:revision>
  <dcterms:created xsi:type="dcterms:W3CDTF">2006-08-16T00:00:00Z</dcterms:created>
  <dcterms:modified xsi:type="dcterms:W3CDTF">2024-10-17T11:19:31Z</dcterms:modified>
  <dc:identifier>DAGTvD-H4Eo</dc:identifier>
</cp:coreProperties>
</file>